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9" r:id="rId5"/>
  </p:sldMasterIdLst>
  <p:notesMasterIdLst>
    <p:notesMasterId r:id="rId14"/>
  </p:notesMasterIdLst>
  <p:handoutMasterIdLst>
    <p:handoutMasterId r:id="rId15"/>
  </p:handoutMasterIdLst>
  <p:sldIdLst>
    <p:sldId id="275" r:id="rId6"/>
    <p:sldId id="289" r:id="rId7"/>
    <p:sldId id="283" r:id="rId8"/>
    <p:sldId id="290" r:id="rId9"/>
    <p:sldId id="291" r:id="rId10"/>
    <p:sldId id="292" r:id="rId11"/>
    <p:sldId id="282" r:id="rId12"/>
    <p:sldId id="27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9"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18B"/>
    <a:srgbClr val="FF3300"/>
    <a:srgbClr val="FFFFFF"/>
    <a:srgbClr val="73B6AF"/>
    <a:srgbClr val="EEF3FC"/>
    <a:srgbClr val="2C539D"/>
    <a:srgbClr val="68B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6" autoAdjust="0"/>
    <p:restoredTop sz="75141" autoAdjust="0"/>
  </p:normalViewPr>
  <p:slideViewPr>
    <p:cSldViewPr>
      <p:cViewPr varScale="1">
        <p:scale>
          <a:sx n="67" d="100"/>
          <a:sy n="67" d="100"/>
        </p:scale>
        <p:origin x="1168" y="52"/>
      </p:cViewPr>
      <p:guideLst>
        <p:guide orient="horz" pos="849"/>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692"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074530-62B5-4946-899E-989C8C21C67A}" type="datetimeFigureOut">
              <a:rPr lang="cs-CZ" smtClean="0"/>
              <a:t>13.07.2023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10A0F-8974-4FBE-83E2-D671DC57D6DC}" type="slidenum">
              <a:rPr lang="cs-CZ" smtClean="0"/>
              <a:t>‹#›</a:t>
            </a:fld>
            <a:endParaRPr lang="cs-CZ"/>
          </a:p>
        </p:txBody>
      </p:sp>
    </p:spTree>
    <p:extLst>
      <p:ext uri="{BB962C8B-B14F-4D97-AF65-F5344CB8AC3E}">
        <p14:creationId xmlns:p14="http://schemas.microsoft.com/office/powerpoint/2010/main" val="247952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10C1676-75CC-47DF-B6F8-7B04CEB5C258}" type="datetimeFigureOut">
              <a:rPr lang="cs-CZ"/>
              <a:pPr>
                <a:defRPr/>
              </a:pPr>
              <a:t>13.07.2023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264F2C3-F260-4FCF-8ABC-65A4DB4F2F1F}" type="slidenum">
              <a:rPr lang="cs-CZ"/>
              <a:pPr>
                <a:defRPr/>
              </a:pPr>
              <a:t>‹#›</a:t>
            </a:fld>
            <a:endParaRPr lang="cs-CZ"/>
          </a:p>
        </p:txBody>
      </p:sp>
    </p:spTree>
    <p:extLst>
      <p:ext uri="{BB962C8B-B14F-4D97-AF65-F5344CB8AC3E}">
        <p14:creationId xmlns:p14="http://schemas.microsoft.com/office/powerpoint/2010/main" val="1976137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prepared by People in Need (PIN) to help you with presenting IndiKit to your colleagues</a:t>
            </a:r>
            <a:r>
              <a:rPr lang="en-US" baseline="0" dirty="0"/>
              <a:t> and partner organizations. Below each slide, you will find suggestions on what can you say about the given slide. </a:t>
            </a:r>
          </a:p>
          <a:p>
            <a:endParaRPr lang="en-US" i="0" dirty="0"/>
          </a:p>
          <a:p>
            <a:r>
              <a:rPr lang="en-US" i="0" dirty="0"/>
              <a:t>Introduce yourself and the presentation: </a:t>
            </a:r>
            <a:r>
              <a:rPr lang="en-US" i="1" dirty="0"/>
              <a:t>“In this brief presentation I would like to introduce you to an M</a:t>
            </a:r>
            <a:r>
              <a:rPr lang="en-US" i="1" baseline="0" dirty="0"/>
              <a:t>&amp;E tool called IndiKit </a:t>
            </a:r>
            <a:r>
              <a:rPr lang="en-US" i="1" baseline="0" dirty="0">
                <a:sym typeface="Wingdings" panose="05000000000000000000" pitchFamily="2" charset="2"/>
              </a:rPr>
              <a:t>and explain how it can help you with your work.”</a:t>
            </a:r>
            <a:endParaRPr lang="en-US"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a:t>
            </a:fld>
            <a:endParaRPr lang="cs-CZ"/>
          </a:p>
        </p:txBody>
      </p:sp>
    </p:spTree>
    <p:extLst>
      <p:ext uri="{BB962C8B-B14F-4D97-AF65-F5344CB8AC3E}">
        <p14:creationId xmlns:p14="http://schemas.microsoft.com/office/powerpoint/2010/main" val="394411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a:t>“IndiKit provides practical, easy-to-understand </a:t>
            </a:r>
            <a:r>
              <a:rPr lang="en-US" b="1" i="1" dirty="0"/>
              <a:t>guidance</a:t>
            </a:r>
            <a:r>
              <a:rPr lang="en-US" i="1" dirty="0"/>
              <a:t> on the use of the</a:t>
            </a:r>
            <a:r>
              <a:rPr lang="en-US" i="1" baseline="0" dirty="0"/>
              <a:t> most commonly used </a:t>
            </a:r>
            <a:r>
              <a:rPr lang="en-US" i="1" u="sng" dirty="0"/>
              <a:t>project-level</a:t>
            </a:r>
            <a:r>
              <a:rPr lang="en-US" i="1" dirty="0"/>
              <a:t> </a:t>
            </a:r>
            <a:r>
              <a:rPr lang="en-US" i="1" baseline="0" dirty="0"/>
              <a:t>indicators across over </a:t>
            </a:r>
            <a:r>
              <a:rPr lang="en-US" b="1" i="1" baseline="0" dirty="0"/>
              <a:t>24 topics</a:t>
            </a:r>
            <a:r>
              <a:rPr lang="en-US" i="1" baseline="0" dirty="0"/>
              <a:t>, such as XXXX </a:t>
            </a:r>
            <a:r>
              <a:rPr lang="en-US" i="0" baseline="0" dirty="0"/>
              <a:t>[provide examples relevant to what people are interested in]. </a:t>
            </a:r>
            <a:r>
              <a:rPr lang="en-US" i="1" baseline="0" dirty="0"/>
              <a:t>It is the most comprehensive online indicator guidance.”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dirty="0"/>
              <a:t>“The website provides guidance on more than </a:t>
            </a:r>
            <a:r>
              <a:rPr lang="en-US" b="1" i="1" baseline="0" dirty="0"/>
              <a:t>500 most commonly used indicators</a:t>
            </a:r>
            <a:r>
              <a:rPr lang="en-US" i="1" baseline="0"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1" baseline="0" dirty="0"/>
              <a:t>“The guidance is </a:t>
            </a:r>
            <a:r>
              <a:rPr lang="en-US" b="1" i="1" baseline="0" dirty="0"/>
              <a:t>based on the existing standards </a:t>
            </a:r>
            <a:r>
              <a:rPr lang="en-US" b="0" i="1" baseline="0" dirty="0"/>
              <a:t>and guidance provided by the Sphere Standards, various UN agencies, and donors”.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1" baseline="0" dirty="0"/>
              <a:t>“IndiKit’s main aim is to 1) save aid workers’ </a:t>
            </a:r>
            <a:r>
              <a:rPr lang="en-US" b="1" i="1" baseline="0" dirty="0"/>
              <a:t>time</a:t>
            </a:r>
            <a:r>
              <a:rPr lang="en-US" b="0" i="1" baseline="0" dirty="0"/>
              <a:t> and 2) help them improve the </a:t>
            </a:r>
            <a:r>
              <a:rPr lang="en-US" b="1" i="1" baseline="0" dirty="0"/>
              <a:t>quality</a:t>
            </a:r>
            <a:r>
              <a:rPr lang="en-US" b="0" i="1" baseline="0" dirty="0"/>
              <a:t> of their M&amp;E.”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dirty="0"/>
          </a:p>
          <a:p>
            <a:r>
              <a:rPr lang="en-US" b="0" i="1" baseline="0" dirty="0"/>
              <a:t>“The website is visited annually by </a:t>
            </a:r>
            <a:r>
              <a:rPr lang="en-US" b="1" i="1" baseline="0" dirty="0"/>
              <a:t>over 60,000 people </a:t>
            </a:r>
            <a:r>
              <a:rPr lang="en-US" b="0" i="1" baseline="0" dirty="0"/>
              <a:t>- from the donor countries (e.g. USA and the UK) but especially from the regions affected by humanitarian crises or high levels of poverty, such as Eastern Africa and the Middle East.”</a:t>
            </a:r>
          </a:p>
          <a:p>
            <a:endParaRPr lang="en-US" b="0" i="1" baseline="0" dirty="0"/>
          </a:p>
          <a:p>
            <a:r>
              <a:rPr lang="en-US" b="0" i="1" baseline="0" dirty="0"/>
              <a:t>“IndiKit was developed in 2016 by the Czech humanitarian organization </a:t>
            </a:r>
            <a:r>
              <a:rPr lang="en-US" b="1" i="1" baseline="0" dirty="0"/>
              <a:t>People in Need</a:t>
            </a:r>
            <a:r>
              <a:rPr lang="en-US" b="0" i="1" baseline="0" dirty="0"/>
              <a:t>.” </a:t>
            </a:r>
          </a:p>
          <a:p>
            <a:endParaRPr lang="en-US" b="0" i="1" baseline="0" dirty="0"/>
          </a:p>
          <a:p>
            <a:r>
              <a:rPr lang="en-US" b="0" i="1" baseline="0" dirty="0"/>
              <a:t>“It is available in </a:t>
            </a:r>
            <a:r>
              <a:rPr lang="en-US" b="1" i="1" baseline="0" dirty="0"/>
              <a:t>English, Portuguese, </a:t>
            </a:r>
            <a:r>
              <a:rPr lang="en-US" b="0" i="1" baseline="0" dirty="0"/>
              <a:t>and thanks to the support of the organization </a:t>
            </a:r>
            <a:r>
              <a:rPr lang="en-US" sz="1200" b="0" i="1" kern="1200" dirty="0">
                <a:solidFill>
                  <a:schemeClr val="tx1"/>
                </a:solidFill>
                <a:effectLst/>
                <a:latin typeface="+mn-lt"/>
                <a:ea typeface="+mn-ea"/>
                <a:cs typeface="+mn-cs"/>
              </a:rPr>
              <a:t>Ayuda en Acción also in </a:t>
            </a:r>
            <a:r>
              <a:rPr lang="en-US" sz="1200" b="1" i="1" kern="1200" dirty="0">
                <a:solidFill>
                  <a:schemeClr val="tx1"/>
                </a:solidFill>
                <a:effectLst/>
                <a:latin typeface="+mn-lt"/>
                <a:ea typeface="+mn-ea"/>
                <a:cs typeface="+mn-cs"/>
              </a:rPr>
              <a:t>Spanish</a:t>
            </a:r>
            <a:r>
              <a:rPr lang="en-US" sz="1200" b="0" i="1" kern="1200" dirty="0">
                <a:solidFill>
                  <a:schemeClr val="tx1"/>
                </a:solidFill>
                <a:effectLst/>
                <a:latin typeface="+mn-lt"/>
                <a:ea typeface="+mn-ea"/>
                <a:cs typeface="+mn-cs"/>
              </a:rPr>
              <a:t>. The French version will be available in the year 2024.”</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2</a:t>
            </a:fld>
            <a:endParaRPr lang="cs-CZ"/>
          </a:p>
        </p:txBody>
      </p:sp>
    </p:spTree>
    <p:extLst>
      <p:ext uri="{BB962C8B-B14F-4D97-AF65-F5344CB8AC3E}">
        <p14:creationId xmlns:p14="http://schemas.microsoft.com/office/powerpoint/2010/main" val="322544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noProof="0" dirty="0"/>
              <a:t>“</a:t>
            </a:r>
            <a:r>
              <a:rPr lang="cs-CZ" i="1" noProof="0" dirty="0"/>
              <a:t>Let</a:t>
            </a:r>
            <a:r>
              <a:rPr lang="en-US" i="1" noProof="0" dirty="0"/>
              <a:t>’s now have a look</a:t>
            </a:r>
            <a:r>
              <a:rPr lang="en-US" i="1" baseline="0" noProof="0" dirty="0"/>
              <a:t> at who can benefit the most from the support that IndiKit offers.”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“IndiKit is most useful for: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     - people who </a:t>
            </a:r>
            <a:r>
              <a:rPr lang="en-US" b="1" i="1" baseline="0" noProof="0" dirty="0"/>
              <a:t>write proposals</a:t>
            </a:r>
            <a:r>
              <a:rPr lang="en-US" i="1" baseline="0" noProof="0" dirty="0"/>
              <a:t>, as they can easily find there indicators that they can 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     - people who </a:t>
            </a:r>
            <a:r>
              <a:rPr lang="en-US" b="1" i="1" baseline="0" noProof="0" dirty="0"/>
              <a:t>design MEAL frameworks</a:t>
            </a:r>
            <a:r>
              <a:rPr lang="en-US" i="1" baseline="0" noProof="0" dirty="0"/>
              <a:t>, as IndiKit offers not only indicators but also guidance on how to use them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     - people who </a:t>
            </a:r>
            <a:r>
              <a:rPr lang="en-US" b="1" i="1" baseline="0" noProof="0" dirty="0"/>
              <a:t>prepare surveys </a:t>
            </a:r>
            <a:r>
              <a:rPr lang="en-US" i="1" baseline="0" noProof="0" dirty="0"/>
              <a:t>and analyse their data, as for each indicator, IndiKit tells you how to collect the data (often it even provides specific survey questions) and how to analyse them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IndiKit can also be helpful when you </a:t>
            </a:r>
            <a:r>
              <a:rPr lang="en-US" b="1" i="1" baseline="0" noProof="0" dirty="0"/>
              <a:t>work on increasing the MEAL capacities </a:t>
            </a:r>
            <a:r>
              <a:rPr lang="en-US" i="1" baseline="0" noProof="0" dirty="0"/>
              <a:t>of your colleagues or partner organizations, as it provides lots of practical guidance.”</a:t>
            </a:r>
            <a:endParaRPr lang="en-GB" i="1" noProof="0"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3</a:t>
            </a:fld>
            <a:endParaRPr lang="cs-CZ"/>
          </a:p>
        </p:txBody>
      </p:sp>
    </p:spTree>
    <p:extLst>
      <p:ext uri="{BB962C8B-B14F-4D97-AF65-F5344CB8AC3E}">
        <p14:creationId xmlns:p14="http://schemas.microsoft.com/office/powerpoint/2010/main" val="279721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“Let’s now have a look at what exactly IndiKit offers:</a:t>
            </a:r>
          </a:p>
          <a:p>
            <a:r>
              <a:rPr lang="en-GB" i="1" dirty="0"/>
              <a:t>    - first of all, it provides the </a:t>
            </a:r>
            <a:r>
              <a:rPr lang="en-GB" b="1" i="1" dirty="0"/>
              <a:t>definitions</a:t>
            </a:r>
            <a:r>
              <a:rPr lang="en-GB" i="1" dirty="0"/>
              <a:t> of over 500 most commonly used indicators</a:t>
            </a:r>
          </a:p>
          <a:p>
            <a:r>
              <a:rPr lang="en-GB" i="1" dirty="0"/>
              <a:t>    - for each indicator, it gives you </a:t>
            </a:r>
            <a:r>
              <a:rPr lang="en-GB" b="1" i="1" dirty="0"/>
              <a:t>guidance</a:t>
            </a:r>
            <a:r>
              <a:rPr lang="en-GB" i="1" dirty="0"/>
              <a:t> on how to collect, analyse, and disaggregate the required data</a:t>
            </a:r>
          </a:p>
          <a:p>
            <a:r>
              <a:rPr lang="en-GB" i="1" dirty="0"/>
              <a:t>    - it gives very practical </a:t>
            </a:r>
            <a:r>
              <a:rPr lang="en-GB" b="1" i="1" dirty="0"/>
              <a:t>tips</a:t>
            </a:r>
            <a:r>
              <a:rPr lang="en-GB" i="1" dirty="0"/>
              <a:t> on what to be careful about when collecting or analysing the data – many of the tips are based on actual field experience</a:t>
            </a:r>
          </a:p>
          <a:p>
            <a:r>
              <a:rPr lang="en-GB" i="1" dirty="0"/>
              <a:t>    - it provides links to </a:t>
            </a:r>
            <a:r>
              <a:rPr lang="en-GB" b="1" i="1" dirty="0"/>
              <a:t>additional guidance </a:t>
            </a:r>
            <a:r>
              <a:rPr lang="en-GB" i="1" dirty="0"/>
              <a:t>in case you needed it</a:t>
            </a:r>
          </a:p>
          <a:p>
            <a:r>
              <a:rPr lang="en-GB" i="1" dirty="0"/>
              <a:t>    - it offers </a:t>
            </a:r>
            <a:r>
              <a:rPr lang="en-GB" b="1" i="1" dirty="0"/>
              <a:t>short guides </a:t>
            </a:r>
            <a:r>
              <a:rPr lang="en-GB" i="1" dirty="0"/>
              <a:t>and checklists on the main aspects of MEAL, such as on preparing surveys, doing individual interviews, describing survey methodology, disaggregating data, etc.</a:t>
            </a:r>
          </a:p>
          <a:p>
            <a:r>
              <a:rPr lang="en-GB" i="1" dirty="0"/>
              <a:t>    - and it also has a </a:t>
            </a:r>
            <a:r>
              <a:rPr lang="en-GB" b="1" i="1" dirty="0"/>
              <a:t>sample size calculator </a:t>
            </a:r>
            <a:r>
              <a:rPr lang="en-GB" i="1" dirty="0"/>
              <a:t>that can help you when doing quantitative surveys”</a:t>
            </a:r>
          </a:p>
          <a:p>
            <a:endParaRPr lang="en-GB" i="1" dirty="0"/>
          </a:p>
          <a:p>
            <a:r>
              <a:rPr lang="en-GB" i="1" dirty="0"/>
              <a:t>“IndiKit also offers organizations the possibility to </a:t>
            </a:r>
            <a:r>
              <a:rPr lang="en-GB" b="1" i="1" dirty="0"/>
              <a:t>have their own copy of the website </a:t>
            </a:r>
            <a:r>
              <a:rPr lang="en-GB" i="1" dirty="0"/>
              <a:t>with its own administration system that allows them to adjust the website’s content to the work they are doing.” </a:t>
            </a:r>
            <a:r>
              <a:rPr lang="en-GB" i="0" dirty="0"/>
              <a:t>[more info about this option is available here: https://www.indikit.net/news/6-do-you-want-your-own-version-of-indikit]</a:t>
            </a:r>
            <a:endParaRPr lang="en-GB"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4</a:t>
            </a:fld>
            <a:endParaRPr lang="cs-CZ"/>
          </a:p>
        </p:txBody>
      </p:sp>
    </p:spTree>
    <p:extLst>
      <p:ext uri="{BB962C8B-B14F-4D97-AF65-F5344CB8AC3E}">
        <p14:creationId xmlns:p14="http://schemas.microsoft.com/office/powerpoint/2010/main" val="373753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“Before I walk you through the actual website, I would like to answer some of the questions that people frequently ask about IndiKit.”</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How is IndiKit different from other indicator toolkits?</a:t>
            </a:r>
          </a:p>
          <a:p>
            <a:r>
              <a:rPr lang="en-GB" i="1" dirty="0"/>
              <a:t>“The main advantage of IndiKit is how practical it is – it covers only the most commonly used indicators and for each indicator it offers useful guidance that was developed based on official guidance and field experience. This makes it the most comprehensive indicator guidance that you can find online. You’ll also see that navigating the website is very easy, as from the beginning it was designed to be a very user-friendly website.”</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Does IndiKit include donors’ indicators? </a:t>
            </a:r>
          </a:p>
          <a:p>
            <a:r>
              <a:rPr lang="en-GB" i="1" dirty="0"/>
              <a:t>“IndiKit focuses on providing guidance on a limited selection of the most commonly used indicators, including some of those that are used by the main donors. However, it doesn’t list all the indicators that are used by the donors. This is because many of the donor indicators don’t require a guidance on their use (as they’re very simple). The second reason is that donors often use slightly different indicators, even when they concern the same topic, and including all their indicators would result it the website becoming not </a:t>
            </a:r>
            <a:r>
              <a:rPr lang="cs-CZ" i="1" dirty="0"/>
              <a:t>very </a:t>
            </a:r>
            <a:r>
              <a:rPr lang="en-GB" i="1" dirty="0"/>
              <a:t>user-friendly.”</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How does IndiKit relate to the common humanitarian standards?</a:t>
            </a:r>
          </a:p>
          <a:p>
            <a:r>
              <a:rPr lang="en-US" i="1" dirty="0"/>
              <a:t>“</a:t>
            </a:r>
            <a:r>
              <a:rPr lang="en-GB" i="1" dirty="0"/>
              <a:t>The guidance presented on IndiKit is based on the existing standards and recommendations provided by the Sphere standards, UN agencies, Global Clusters, and other actors.”</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How was the guidance developed?</a:t>
            </a:r>
          </a:p>
          <a:p>
            <a:r>
              <a:rPr lang="en-GB" i="1" dirty="0"/>
              <a:t>“The website is being gradually developed since year 2016 by the staff of People in Need (PIN) and the collaborating external specialists (many of them do it voluntarily). First, PIN looks at what do organizations usually want to achieve when working on the given topic. Then they identify which indicators are already used to measure such achievements. If there aren’t many indicators available, PIN proposes new indicators, in collaboration with relevant experts. The next step is to develop the indicator guidance – whenever possible, already existing guidance and standards are used. If they are not available, then new guidance is developed and its quality is reviewed by relevant specialists.”</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5</a:t>
            </a:fld>
            <a:endParaRPr lang="cs-CZ"/>
          </a:p>
        </p:txBody>
      </p:sp>
    </p:spTree>
    <p:extLst>
      <p:ext uri="{BB962C8B-B14F-4D97-AF65-F5344CB8AC3E}">
        <p14:creationId xmlns:p14="http://schemas.microsoft.com/office/powerpoint/2010/main" val="232982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“IndiKit is a resource that many people like and find useful and so they sometimes ask how can they support IndiKit. There are two main ways how you can support the website:</a:t>
            </a:r>
          </a:p>
          <a:p>
            <a:r>
              <a:rPr lang="en-GB" i="1" dirty="0"/>
              <a:t>    1) first, whenever you have some ideas on how some of the indicator guidance could be improved you can fill out the feedback form that is at the bottom of each site with the indicator guidance – this way, IndiKit is being improved based on the experience and expertise of its users</a:t>
            </a:r>
          </a:p>
          <a:p>
            <a:r>
              <a:rPr lang="en-GB" i="1" dirty="0"/>
              <a:t>    2) you can also promote IndiKit among other practitioners – you can send an email (a template of the text is available in the upper menu, under RESOURCES) or you can promote it on social media, such as LinkedIn, Twitter, or Facebook – you can use some of the banners that are available under RESOURCES”</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6</a:t>
            </a:fld>
            <a:endParaRPr lang="cs-CZ"/>
          </a:p>
        </p:txBody>
      </p:sp>
    </p:spTree>
    <p:extLst>
      <p:ext uri="{BB962C8B-B14F-4D97-AF65-F5344CB8AC3E}">
        <p14:creationId xmlns:p14="http://schemas.microsoft.com/office/powerpoint/2010/main" val="139119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let me walk you through the website so that you can see what IndiKit offers to you.”</a:t>
            </a:r>
          </a:p>
          <a:p>
            <a:endParaRPr lang="en-US" dirty="0"/>
          </a:p>
          <a:p>
            <a:r>
              <a:rPr lang="en-US" dirty="0"/>
              <a:t>Go</a:t>
            </a:r>
            <a:r>
              <a:rPr lang="en-US" baseline="0" dirty="0"/>
              <a:t> to www.indikit.net and share your screen so that others can see the website. </a:t>
            </a:r>
          </a:p>
          <a:p>
            <a:endParaRPr lang="en-US" baseline="0" dirty="0"/>
          </a:p>
          <a:p>
            <a:r>
              <a:rPr lang="en-US" baseline="0" dirty="0"/>
              <a:t>Once you get to the homepage, show and explain briefly the following:</a:t>
            </a:r>
          </a:p>
          <a:p>
            <a:endParaRPr lang="en-US" baseline="0" dirty="0"/>
          </a:p>
          <a:p>
            <a:pPr marL="0" indent="0">
              <a:buNone/>
            </a:pPr>
            <a:r>
              <a:rPr lang="en-US" baseline="0" dirty="0"/>
              <a:t>1) Two layers of the homepage – one with sectoral, second with crosscutting indicators.</a:t>
            </a:r>
          </a:p>
          <a:p>
            <a:pPr marL="0" indent="0">
              <a:buNone/>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2) In the upper right side of the website, people can switch the website to another language. </a:t>
            </a:r>
          </a:p>
          <a:p>
            <a:pPr marL="0" indent="0">
              <a:buNone/>
            </a:pPr>
            <a:endParaRPr lang="en-US" baseline="0" dirty="0"/>
          </a:p>
          <a:p>
            <a:r>
              <a:rPr lang="en-US" baseline="0" dirty="0"/>
              <a:t>3) In the Sectoral section, you can click on “Nutrition” and then </a:t>
            </a:r>
            <a:r>
              <a:rPr lang="en-US" b="0" baseline="0" dirty="0"/>
              <a:t>on indicator “</a:t>
            </a:r>
            <a:r>
              <a:rPr lang="en-US" sz="1200" b="0" i="0" kern="1200" dirty="0">
                <a:solidFill>
                  <a:schemeClr val="tx1"/>
                </a:solidFill>
                <a:effectLst/>
                <a:latin typeface="+mn-lt"/>
                <a:ea typeface="+mn-ea"/>
                <a:cs typeface="+mn-cs"/>
              </a:rPr>
              <a:t>Exclusive Breastfeeding Under Six Months” (note: you can choose any other indicator) and explain that </a:t>
            </a:r>
            <a:r>
              <a:rPr lang="en-US" b="0" baseline="0" dirty="0"/>
              <a:t>for each indicator people can find:</a:t>
            </a:r>
          </a:p>
          <a:p>
            <a:pPr marL="0" indent="0">
              <a:buNone/>
            </a:pPr>
            <a:r>
              <a:rPr lang="en-US" baseline="0" dirty="0"/>
              <a:t>	- the first key information is the </a:t>
            </a:r>
            <a:r>
              <a:rPr lang="en-US" b="1" baseline="0" dirty="0"/>
              <a:t>indicator’s</a:t>
            </a:r>
            <a:r>
              <a:rPr lang="en-US" baseline="0" dirty="0"/>
              <a:t> </a:t>
            </a:r>
            <a:r>
              <a:rPr lang="en-US" b="1" baseline="0" dirty="0"/>
              <a:t>wording </a:t>
            </a:r>
            <a:r>
              <a:rPr lang="en-US" baseline="0" dirty="0"/>
              <a:t>in several languages</a:t>
            </a:r>
          </a:p>
          <a:p>
            <a:pPr marL="0" indent="0">
              <a:buNone/>
            </a:pPr>
            <a:r>
              <a:rPr lang="en-US" baseline="0" dirty="0"/>
              <a:t>	- what is the </a:t>
            </a:r>
            <a:r>
              <a:rPr lang="en-US" b="1" baseline="0" dirty="0"/>
              <a:t>purpose</a:t>
            </a:r>
            <a:r>
              <a:rPr lang="en-US" baseline="0" dirty="0"/>
              <a:t> of the indicator – what is it good for</a:t>
            </a:r>
          </a:p>
          <a:p>
            <a:pPr marL="0" indent="0">
              <a:buNone/>
            </a:pPr>
            <a:r>
              <a:rPr lang="en-US" baseline="0" dirty="0"/>
              <a:t>	- </a:t>
            </a:r>
            <a:r>
              <a:rPr lang="en-US" b="1" baseline="0" dirty="0"/>
              <a:t>guidance</a:t>
            </a:r>
            <a:r>
              <a:rPr lang="en-US" baseline="0" dirty="0"/>
              <a:t> on how to collect and analyse the data required for the indicator (sometimes including specific survey questions)</a:t>
            </a:r>
          </a:p>
          <a:p>
            <a:pPr marL="0" indent="0">
              <a:buNone/>
            </a:pPr>
            <a:r>
              <a:rPr lang="en-US" baseline="0" dirty="0"/>
              <a:t>                        - suggestions on how the data should be </a:t>
            </a:r>
            <a:r>
              <a:rPr lang="en-US" b="1" baseline="0" dirty="0"/>
              <a:t>disaggregated</a:t>
            </a:r>
            <a:r>
              <a:rPr lang="en-US" baseline="0" dirty="0"/>
              <a:t> </a:t>
            </a:r>
          </a:p>
          <a:p>
            <a:pPr marL="0" indent="0">
              <a:buNone/>
            </a:pPr>
            <a:r>
              <a:rPr lang="en-US" baseline="0" dirty="0"/>
              <a:t>	- </a:t>
            </a:r>
            <a:r>
              <a:rPr lang="en-US" b="1" baseline="0" dirty="0"/>
              <a:t>practical tips </a:t>
            </a:r>
            <a:r>
              <a:rPr lang="en-US" baseline="0" dirty="0"/>
              <a:t>on what to be careful </a:t>
            </a:r>
            <a:r>
              <a:rPr lang="en-US" b="0" baseline="0" dirty="0"/>
              <a:t>about and what to </a:t>
            </a:r>
            <a:r>
              <a:rPr lang="en-US" baseline="0" dirty="0"/>
              <a:t>ensure when using the indicator </a:t>
            </a:r>
          </a:p>
          <a:p>
            <a:pPr marL="0" indent="0">
              <a:buNone/>
            </a:pPr>
            <a:r>
              <a:rPr lang="en-US" baseline="0" dirty="0"/>
              <a:t>	- additional </a:t>
            </a:r>
            <a:r>
              <a:rPr lang="en-US" b="1" baseline="0" dirty="0"/>
              <a:t>resources</a:t>
            </a:r>
            <a:r>
              <a:rPr lang="en-US" baseline="0" dirty="0"/>
              <a:t> on using the indicator</a:t>
            </a:r>
          </a:p>
          <a:p>
            <a:pPr marL="0" indent="0">
              <a:buNone/>
            </a:pPr>
            <a:r>
              <a:rPr lang="en-US" baseline="0" dirty="0"/>
              <a:t>	- if people have ideas on what could be improved or is missing, they can </a:t>
            </a:r>
            <a:r>
              <a:rPr lang="en-US" b="1" baseline="0" dirty="0"/>
              <a:t>propose</a:t>
            </a:r>
            <a:r>
              <a:rPr lang="en-US" baseline="0" dirty="0"/>
              <a:t> </a:t>
            </a:r>
            <a:r>
              <a:rPr lang="en-US" b="1" baseline="0" dirty="0"/>
              <a:t>changes</a:t>
            </a:r>
            <a:r>
              <a:rPr lang="en-US" baseline="0" dirty="0"/>
              <a:t> by using the form at the bottom of the site</a:t>
            </a:r>
          </a:p>
          <a:p>
            <a:pPr marL="0" indent="0">
              <a:buNone/>
            </a:pPr>
            <a:endParaRPr lang="en-US" dirty="0"/>
          </a:p>
          <a:p>
            <a:pPr marL="0" indent="0">
              <a:buNone/>
            </a:pPr>
            <a:r>
              <a:rPr lang="en-US" dirty="0"/>
              <a:t>4) Then, in the upper menu, click on</a:t>
            </a:r>
            <a:r>
              <a:rPr lang="en-US" baseline="0" dirty="0"/>
              <a:t> “</a:t>
            </a:r>
            <a:r>
              <a:rPr lang="en-US" b="1" baseline="0" dirty="0"/>
              <a:t>RESOURCES</a:t>
            </a:r>
            <a:r>
              <a:rPr lang="en-US" baseline="0" dirty="0"/>
              <a:t>” and explain that at this site people can find materials for promoting IndiKit (these slides, banners for social media, email template, etc.), sample size calculator, brief M&amp;E guides and checklists, links to additional resources. Then, click on “</a:t>
            </a:r>
            <a:r>
              <a:rPr lang="en-US" b="1" baseline="0" dirty="0"/>
              <a:t>LINKS</a:t>
            </a:r>
            <a:r>
              <a:rPr lang="en-US" baseline="0" dirty="0"/>
              <a:t>” (also in the upper menu) and explain that people can find here links to additional indicators used by various donors, institutions, etc. </a:t>
            </a:r>
          </a:p>
          <a:p>
            <a:pPr marL="0" indent="0">
              <a:buNone/>
            </a:pPr>
            <a:endParaRPr lang="en-US" baseline="0" dirty="0"/>
          </a:p>
          <a:p>
            <a:pPr marL="0" indent="0">
              <a:buNone/>
            </a:pPr>
            <a:r>
              <a:rPr lang="en-US" baseline="0" dirty="0"/>
              <a:t>5) On the right side of the screen, you should see a link </a:t>
            </a:r>
            <a:r>
              <a:rPr lang="en-US" b="1" baseline="0" dirty="0"/>
              <a:t>YOUR INDIKIT </a:t>
            </a:r>
            <a:r>
              <a:rPr lang="en-US" baseline="0" dirty="0"/>
              <a:t>(or “</a:t>
            </a:r>
            <a:r>
              <a:rPr lang="en-US" sz="1200" b="0" i="0" kern="1200" dirty="0">
                <a:solidFill>
                  <a:schemeClr val="tx1"/>
                </a:solidFill>
                <a:effectLst/>
                <a:latin typeface="+mn-lt"/>
                <a:ea typeface="+mn-ea"/>
                <a:cs typeface="+mn-cs"/>
              </a:rPr>
              <a:t>Do you want your own version of IndiKit?”). Show it to people, click on it, and say that this site explains how can organizations have their own version of IndiKit that is fully adjusted to their needs. </a:t>
            </a:r>
          </a:p>
          <a:p>
            <a:pPr marL="0" indent="0">
              <a:buNone/>
            </a:pPr>
            <a:endParaRPr lang="en-US" sz="1200" b="0" i="0" kern="1200" baseline="0" dirty="0">
              <a:solidFill>
                <a:schemeClr val="tx1"/>
              </a:solidFill>
              <a:effectLst/>
              <a:latin typeface="+mn-lt"/>
              <a:ea typeface="+mn-ea"/>
              <a:cs typeface="+mn-cs"/>
            </a:endParaRPr>
          </a:p>
          <a:p>
            <a:pPr marL="0" indent="0">
              <a:buNone/>
            </a:pPr>
            <a:r>
              <a:rPr lang="en-US" baseline="0" dirty="0"/>
              <a:t>You can conclude it by saying: </a:t>
            </a:r>
            <a:r>
              <a:rPr lang="en-US" b="1" i="1" baseline="0" dirty="0"/>
              <a:t>“You can see that with 2-3 clicks you can get most of the information you need – it is very easy.”</a:t>
            </a:r>
            <a:endParaRPr lang="en-US" b="1"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7</a:t>
            </a:fld>
            <a:endParaRPr lang="cs-CZ"/>
          </a:p>
        </p:txBody>
      </p:sp>
    </p:spTree>
    <p:extLst>
      <p:ext uri="{BB962C8B-B14F-4D97-AF65-F5344CB8AC3E}">
        <p14:creationId xmlns:p14="http://schemas.microsoft.com/office/powerpoint/2010/main" val="273848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people for questions and comments. </a:t>
            </a:r>
          </a:p>
          <a:p>
            <a:endParaRPr lang="en-GB" dirty="0"/>
          </a:p>
          <a:p>
            <a:r>
              <a:rPr lang="en-GB" dirty="0"/>
              <a:t>At the end, encourage them to use and promote IndiKit. Tell them that if they need more information about IndiKit, they can contact IndiKit Manager. </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8</a:t>
            </a:fld>
            <a:endParaRPr lang="cs-CZ"/>
          </a:p>
        </p:txBody>
      </p:sp>
    </p:spTree>
    <p:extLst>
      <p:ext uri="{BB962C8B-B14F-4D97-AF65-F5344CB8AC3E}">
        <p14:creationId xmlns:p14="http://schemas.microsoft.com/office/powerpoint/2010/main" val="3346683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
        <p:nvSpPr>
          <p:cNvPr id="7" name="Zástupný symbol obrázku 8">
            <a:extLst>
              <a:ext uri="{FF2B5EF4-FFF2-40B4-BE49-F238E27FC236}">
                <a16:creationId xmlns:a16="http://schemas.microsoft.com/office/drawing/2014/main" id="{F78CCC94-8FFE-71AB-D69B-D562C8A46800}"/>
              </a:ext>
            </a:extLst>
          </p:cNvPr>
          <p:cNvSpPr>
            <a:spLocks noGrp="1"/>
          </p:cNvSpPr>
          <p:nvPr>
            <p:ph type="pic" sz="quarter" idx="10" hasCustomPrompt="1"/>
          </p:nvPr>
        </p:nvSpPr>
        <p:spPr>
          <a:xfrm>
            <a:off x="2483768" y="-1940644"/>
            <a:ext cx="4572000" cy="5143500"/>
          </a:xfrm>
          <a:prstGeom prst="rect">
            <a:avLst/>
          </a:prstGeom>
        </p:spPr>
        <p:txBody>
          <a:bodyPr/>
          <a:lstStyle>
            <a:lvl1pPr marL="0" indent="0" algn="ctr">
              <a:buFontTx/>
              <a:buNone/>
              <a:defRPr>
                <a:solidFill>
                  <a:schemeClr val="bg1"/>
                </a:solidFill>
              </a:defRPr>
            </a:lvl1pPr>
          </a:lstStyle>
          <a:p>
            <a:r>
              <a:rPr lang="cs-CZ" dirty="0"/>
              <a:t>Insert a </a:t>
            </a:r>
            <a:r>
              <a:rPr lang="cs-CZ" dirty="0" err="1"/>
              <a:t>photo</a:t>
            </a:r>
            <a:r>
              <a:rPr lang="cs-CZ" dirty="0"/>
              <a:t> </a:t>
            </a:r>
            <a:r>
              <a:rPr lang="cs-CZ" dirty="0" err="1"/>
              <a:t>here</a:t>
            </a:r>
            <a:endParaRPr lang="cs-CZ" dirty="0"/>
          </a:p>
        </p:txBody>
      </p:sp>
      <p:pic>
        <p:nvPicPr>
          <p:cNvPr id="8" name="Grafický objekt 7">
            <a:extLst>
              <a:ext uri="{FF2B5EF4-FFF2-40B4-BE49-F238E27FC236}">
                <a16:creationId xmlns:a16="http://schemas.microsoft.com/office/drawing/2014/main" id="{51EF8D15-0631-1130-F51F-666FCB99F1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9316" y="4443958"/>
            <a:ext cx="739344" cy="388727"/>
          </a:xfrm>
          <a:prstGeom prst="rect">
            <a:avLst/>
          </a:prstGeom>
        </p:spPr>
      </p:pic>
      <p:sp>
        <p:nvSpPr>
          <p:cNvPr id="11" name="Zástupný nadpis 1">
            <a:extLst>
              <a:ext uri="{FF2B5EF4-FFF2-40B4-BE49-F238E27FC236}">
                <a16:creationId xmlns:a16="http://schemas.microsoft.com/office/drawing/2014/main" id="{CB3F60C6-5C58-2C89-E4F4-1B9D5E338A8A}"/>
              </a:ext>
            </a:extLst>
          </p:cNvPr>
          <p:cNvSpPr>
            <a:spLocks noGrp="1"/>
          </p:cNvSpPr>
          <p:nvPr>
            <p:ph type="title" hasCustomPrompt="1"/>
          </p:nvPr>
        </p:nvSpPr>
        <p:spPr>
          <a:xfrm>
            <a:off x="5003800" y="274638"/>
            <a:ext cx="3511550" cy="712936"/>
          </a:xfrm>
          <a:prstGeom prst="rect">
            <a:avLst/>
          </a:prstGeom>
        </p:spPr>
        <p:txBody>
          <a:bodyPr vert="horz" lIns="0" tIns="0" rIns="0" bIns="0" rtlCol="0" anchor="t" anchorCtr="0">
            <a:noAutofit/>
          </a:bodyPr>
          <a:lstStyle>
            <a:lvl1pPr>
              <a:defRPr>
                <a:solidFill>
                  <a:schemeClr val="bg1"/>
                </a:solidFill>
              </a:defRPr>
            </a:lvl1pPr>
          </a:lstStyle>
          <a:p>
            <a:r>
              <a:rPr lang="en-US" dirty="0"/>
              <a:t>Main title of the </a:t>
            </a:r>
            <a:r>
              <a:rPr lang="en-US" dirty="0" err="1"/>
              <a:t>presentatio</a:t>
            </a:r>
            <a:r>
              <a:rPr lang="cs-CZ" dirty="0"/>
              <a:t>n</a:t>
            </a:r>
            <a:r>
              <a:rPr lang="en-US" dirty="0"/>
              <a:t>
</a:t>
            </a:r>
            <a:endParaRPr lang="cs-CZ" dirty="0"/>
          </a:p>
        </p:txBody>
      </p:sp>
      <p:sp>
        <p:nvSpPr>
          <p:cNvPr id="12" name="Podnadpis 2">
            <a:extLst>
              <a:ext uri="{FF2B5EF4-FFF2-40B4-BE49-F238E27FC236}">
                <a16:creationId xmlns:a16="http://schemas.microsoft.com/office/drawing/2014/main" id="{816000BA-B16D-1E0E-140A-017DF885395D}"/>
              </a:ext>
            </a:extLst>
          </p:cNvPr>
          <p:cNvSpPr>
            <a:spLocks noGrp="1"/>
          </p:cNvSpPr>
          <p:nvPr>
            <p:ph type="subTitle" idx="1" hasCustomPrompt="1"/>
          </p:nvPr>
        </p:nvSpPr>
        <p:spPr>
          <a:xfrm>
            <a:off x="5007314" y="1347788"/>
            <a:ext cx="3511550" cy="2232248"/>
          </a:xfrm>
          <a:prstGeom prst="rect">
            <a:avLst/>
          </a:prstGeom>
        </p:spPr>
        <p:txBody>
          <a:bodyPr lIns="0" tIns="0" rIns="0" bIns="0" anchor="t" anchorCtr="0">
            <a:noAutofit/>
          </a:bodyPr>
          <a:lstStyle>
            <a:lvl1pPr marL="0" indent="0" algn="l">
              <a:lnSpc>
                <a:spcPts val="2100"/>
              </a:lnSpc>
              <a:spcBef>
                <a:spcPts val="750"/>
              </a:spcBef>
              <a:spcAft>
                <a:spcPts val="0"/>
              </a:spcAft>
              <a:buNone/>
              <a:defRPr sz="19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Short description of the presentation. Insert a photo on the left.</a:t>
            </a:r>
            <a:endParaRPr lang="cs-CZ" dirty="0"/>
          </a:p>
        </p:txBody>
      </p:sp>
    </p:spTree>
    <p:extLst>
      <p:ext uri="{BB962C8B-B14F-4D97-AF65-F5344CB8AC3E}">
        <p14:creationId xmlns:p14="http://schemas.microsoft.com/office/powerpoint/2010/main" val="2683602311"/>
      </p:ext>
    </p:extLst>
  </p:cSld>
  <p:clrMapOvr>
    <a:masterClrMapping/>
  </p:clrMapOvr>
  <p:extLst>
    <p:ext uri="{DCECCB84-F9BA-43D5-87BE-67443E8EF086}">
      <p15:sldGuideLst xmlns:p15="http://schemas.microsoft.com/office/powerpoint/2012/main">
        <p15:guide id="2" orient="horz" pos="2917" userDrawn="1">
          <p15:clr>
            <a:srgbClr val="FBAE40"/>
          </p15:clr>
        </p15:guide>
        <p15:guide id="3" pos="2880" userDrawn="1">
          <p15:clr>
            <a:srgbClr val="FBAE40"/>
          </p15:clr>
        </p15:guide>
        <p15:guide id="4" pos="3152" userDrawn="1">
          <p15:clr>
            <a:srgbClr val="FBAE40"/>
          </p15:clr>
        </p15:guide>
        <p15:guide id="5" pos="5371" userDrawn="1">
          <p15:clr>
            <a:srgbClr val="FBAE40"/>
          </p15:clr>
        </p15:guide>
        <p15:guide id="6" orient="horz" pos="164" userDrawn="1">
          <p15:clr>
            <a:srgbClr val="FBAE40"/>
          </p15:clr>
        </p15:guide>
        <p15:guide id="7" orient="horz" pos="84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dpis a text">
    <p:spTree>
      <p:nvGrpSpPr>
        <p:cNvPr id="1" name=""/>
        <p:cNvGrpSpPr/>
        <p:nvPr/>
      </p:nvGrpSpPr>
      <p:grpSpPr>
        <a:xfrm>
          <a:off x="0" y="0"/>
          <a:ext cx="0" cy="0"/>
          <a:chOff x="0" y="0"/>
          <a:chExt cx="0" cy="0"/>
        </a:xfrm>
      </p:grpSpPr>
      <p:sp>
        <p:nvSpPr>
          <p:cNvPr id="7" name="Zástupný obsah 2">
            <a:extLst>
              <a:ext uri="{FF2B5EF4-FFF2-40B4-BE49-F238E27FC236}">
                <a16:creationId xmlns:a16="http://schemas.microsoft.com/office/drawing/2014/main" id="{5493E355-575D-40CE-56E2-0C23E59221AF}"/>
              </a:ext>
            </a:extLst>
          </p:cNvPr>
          <p:cNvSpPr>
            <a:spLocks noGrp="1"/>
          </p:cNvSpPr>
          <p:nvPr>
            <p:ph sz="quarter" idx="13" hasCustomPrompt="1"/>
          </p:nvPr>
        </p:nvSpPr>
        <p:spPr>
          <a:xfrm>
            <a:off x="617537" y="1369219"/>
            <a:ext cx="7902575" cy="3263504"/>
          </a:xfrm>
          <a:prstGeom prst="rect">
            <a:avLst/>
          </a:prstGeom>
        </p:spPr>
        <p:txBody>
          <a:bodyPr>
            <a:noAutofit/>
          </a:bodyPr>
          <a:lstStyle>
            <a:lvl1pPr>
              <a:defRPr/>
            </a:lvl1pPr>
          </a:lstStyle>
          <a:p>
            <a:pPr lvl="0"/>
            <a:r>
              <a:rPr lang="cs-CZ" dirty="0" err="1"/>
              <a:t>Click</a:t>
            </a:r>
            <a:r>
              <a:rPr lang="cs-CZ" dirty="0"/>
              <a:t> to insert text</a:t>
            </a:r>
          </a:p>
        </p:txBody>
      </p:sp>
      <p:sp>
        <p:nvSpPr>
          <p:cNvPr id="3" name="Title 2">
            <a:extLst>
              <a:ext uri="{FF2B5EF4-FFF2-40B4-BE49-F238E27FC236}">
                <a16:creationId xmlns:a16="http://schemas.microsoft.com/office/drawing/2014/main" id="{B91F5F64-B21F-4CAC-A521-900F03A3DD7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44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adpis a dva typy obsah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A9DAD3F-49C9-1BF5-1E17-969702A6904D}"/>
              </a:ext>
            </a:extLst>
          </p:cNvPr>
          <p:cNvSpPr>
            <a:spLocks noGrp="1"/>
          </p:cNvSpPr>
          <p:nvPr>
            <p:ph sz="quarter" idx="13" hasCustomPrompt="1"/>
          </p:nvPr>
        </p:nvSpPr>
        <p:spPr>
          <a:xfrm>
            <a:off x="617538" y="1369219"/>
            <a:ext cx="3865562" cy="3263504"/>
          </a:xfrm>
          <a:prstGeom prst="rect">
            <a:avLst/>
          </a:prstGeom>
        </p:spPr>
        <p:txBody>
          <a:bodyPr>
            <a:noAutofit/>
          </a:bodyPr>
          <a:lstStyle>
            <a:lvl1pPr>
              <a:defRPr/>
            </a:lvl1pPr>
          </a:lstStyle>
          <a:p>
            <a:pPr lvl="0"/>
            <a:r>
              <a:rPr lang="en-US" dirty="0"/>
              <a:t>Insert a photo or other image content</a:t>
            </a:r>
            <a:endParaRPr lang="cs-CZ" dirty="0"/>
          </a:p>
        </p:txBody>
      </p:sp>
      <p:sp>
        <p:nvSpPr>
          <p:cNvPr id="2" name="Title Placeholder 1">
            <a:extLst>
              <a:ext uri="{FF2B5EF4-FFF2-40B4-BE49-F238E27FC236}">
                <a16:creationId xmlns:a16="http://schemas.microsoft.com/office/drawing/2014/main" id="{D8796925-8370-3F14-E72B-C569A3B98B2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 name="Zástupný obsah 2">
            <a:extLst>
              <a:ext uri="{FF2B5EF4-FFF2-40B4-BE49-F238E27FC236}">
                <a16:creationId xmlns:a16="http://schemas.microsoft.com/office/drawing/2014/main" id="{DDDFA553-4890-5B5E-2F8F-3BE3CA02A476}"/>
              </a:ext>
            </a:extLst>
          </p:cNvPr>
          <p:cNvSpPr>
            <a:spLocks noGrp="1"/>
          </p:cNvSpPr>
          <p:nvPr>
            <p:ph sz="quarter" idx="14" hasCustomPrompt="1"/>
          </p:nvPr>
        </p:nvSpPr>
        <p:spPr>
          <a:xfrm>
            <a:off x="4660902" y="1369219"/>
            <a:ext cx="3865562" cy="3263504"/>
          </a:xfrm>
          <a:prstGeom prst="rect">
            <a:avLst/>
          </a:prstGeom>
        </p:spPr>
        <p:txBody>
          <a:bodyPr>
            <a:noAutofit/>
          </a:bodyPr>
          <a:lstStyle>
            <a:lvl1pPr>
              <a:defRPr/>
            </a:lvl1pPr>
          </a:lstStyle>
          <a:p>
            <a:pPr lvl="0"/>
            <a:r>
              <a:rPr lang="cs-CZ" dirty="0"/>
              <a:t>Insert text</a:t>
            </a:r>
          </a:p>
        </p:txBody>
      </p:sp>
    </p:spTree>
    <p:extLst>
      <p:ext uri="{BB962C8B-B14F-4D97-AF65-F5344CB8AC3E}">
        <p14:creationId xmlns:p14="http://schemas.microsoft.com/office/powerpoint/2010/main" val="430579942"/>
      </p:ext>
    </p:extLst>
  </p:cSld>
  <p:clrMapOvr>
    <a:masterClrMapping/>
  </p:clrMapOvr>
  <p:extLst>
    <p:ext uri="{DCECCB84-F9BA-43D5-87BE-67443E8EF086}">
      <p15:sldGuideLst xmlns:p15="http://schemas.microsoft.com/office/powerpoint/2012/main">
        <p15:guide id="2" pos="2824" userDrawn="1">
          <p15:clr>
            <a:srgbClr val="FBAE40"/>
          </p15:clr>
        </p15:guide>
        <p15:guide id="3" pos="29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va typy obsahu nad sebou">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13210DE9-D9AE-884A-BBEA-3C9AD1920E10}"/>
              </a:ext>
            </a:extLst>
          </p:cNvPr>
          <p:cNvSpPr>
            <a:spLocks noGrp="1"/>
          </p:cNvSpPr>
          <p:nvPr>
            <p:ph sz="quarter" idx="14" hasCustomPrompt="1"/>
          </p:nvPr>
        </p:nvSpPr>
        <p:spPr>
          <a:xfrm>
            <a:off x="617538" y="2859781"/>
            <a:ext cx="7902575" cy="1778893"/>
          </a:xfrm>
          <a:prstGeom prst="rect">
            <a:avLst/>
          </a:prstGeom>
        </p:spPr>
        <p:txBody>
          <a:bodyPr/>
          <a:lstStyle>
            <a:lvl1pPr>
              <a:defRPr/>
            </a:lvl1pPr>
          </a:lstStyle>
          <a:p>
            <a:pPr lvl="0"/>
            <a:r>
              <a:rPr lang="cs-CZ" dirty="0" err="1"/>
              <a:t>Click</a:t>
            </a:r>
            <a:r>
              <a:rPr lang="cs-CZ" dirty="0"/>
              <a:t> to insert </a:t>
            </a:r>
            <a:r>
              <a:rPr lang="cs-CZ" dirty="0" err="1"/>
              <a:t>content</a:t>
            </a:r>
            <a:endParaRPr lang="cs-CZ" dirty="0"/>
          </a:p>
        </p:txBody>
      </p:sp>
      <p:sp>
        <p:nvSpPr>
          <p:cNvPr id="2" name="Title Placeholder 1">
            <a:extLst>
              <a:ext uri="{FF2B5EF4-FFF2-40B4-BE49-F238E27FC236}">
                <a16:creationId xmlns:a16="http://schemas.microsoft.com/office/drawing/2014/main" id="{09A85B5E-EAA2-978F-9316-F1BC8DFA5B1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 name="Zástupný obsah 3">
            <a:extLst>
              <a:ext uri="{FF2B5EF4-FFF2-40B4-BE49-F238E27FC236}">
                <a16:creationId xmlns:a16="http://schemas.microsoft.com/office/drawing/2014/main" id="{7F0AF5C7-21D6-D136-EEEA-F3B375A74552}"/>
              </a:ext>
            </a:extLst>
          </p:cNvPr>
          <p:cNvSpPr>
            <a:spLocks noGrp="1"/>
          </p:cNvSpPr>
          <p:nvPr>
            <p:ph sz="quarter" idx="15" hasCustomPrompt="1"/>
          </p:nvPr>
        </p:nvSpPr>
        <p:spPr>
          <a:xfrm>
            <a:off x="621158" y="1369219"/>
            <a:ext cx="7902575" cy="1381919"/>
          </a:xfrm>
          <a:prstGeom prst="rect">
            <a:avLst/>
          </a:prstGeom>
        </p:spPr>
        <p:txBody>
          <a:bodyPr/>
          <a:lstStyle>
            <a:lvl1pPr>
              <a:defRPr/>
            </a:lvl1pPr>
          </a:lstStyle>
          <a:p>
            <a:pPr lvl="0"/>
            <a:r>
              <a:rPr lang="cs-CZ" dirty="0"/>
              <a:t>Insert text</a:t>
            </a:r>
          </a:p>
        </p:txBody>
      </p:sp>
    </p:spTree>
    <p:extLst>
      <p:ext uri="{BB962C8B-B14F-4D97-AF65-F5344CB8AC3E}">
        <p14:creationId xmlns:p14="http://schemas.microsoft.com/office/powerpoint/2010/main" val="2049927523"/>
      </p:ext>
    </p:extLst>
  </p:cSld>
  <p:clrMapOvr>
    <a:masterClrMapping/>
  </p:clrMapOvr>
  <p:extLst>
    <p:ext uri="{DCECCB84-F9BA-43D5-87BE-67443E8EF086}">
      <p15:sldGuideLst xmlns:p15="http://schemas.microsoft.com/office/powerpoint/2012/main">
        <p15:guide id="1" orient="horz" pos="1801" userDrawn="1">
          <p15:clr>
            <a:srgbClr val="FBAE40"/>
          </p15:clr>
        </p15:guide>
        <p15:guide id="3" orient="horz" pos="173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ředě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60130376-EB7A-3A58-AFFB-D25218376E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00" y="4155926"/>
            <a:ext cx="859697" cy="452006"/>
          </a:xfrm>
          <a:prstGeom prst="rect">
            <a:avLst/>
          </a:prstGeom>
        </p:spPr>
      </p:pic>
      <p:sp>
        <p:nvSpPr>
          <p:cNvPr id="8" name="Nadpis 1">
            <a:extLst>
              <a:ext uri="{FF2B5EF4-FFF2-40B4-BE49-F238E27FC236}">
                <a16:creationId xmlns:a16="http://schemas.microsoft.com/office/drawing/2014/main" id="{04D3D079-17CC-C6DF-1339-BE5A3F7E8306}"/>
              </a:ext>
            </a:extLst>
          </p:cNvPr>
          <p:cNvSpPr>
            <a:spLocks noGrp="1"/>
          </p:cNvSpPr>
          <p:nvPr>
            <p:ph type="ctrTitle" hasCustomPrompt="1"/>
          </p:nvPr>
        </p:nvSpPr>
        <p:spPr>
          <a:xfrm>
            <a:off x="617538" y="260350"/>
            <a:ext cx="5466630" cy="2160000"/>
          </a:xfrm>
        </p:spPr>
        <p:txBody>
          <a:bodyPr lIns="0" tIns="72000" rIns="0" bIns="0" anchor="t" anchorCtr="0">
            <a:noAutofit/>
          </a:bodyPr>
          <a:lstStyle>
            <a:lvl1pPr algn="l">
              <a:lnSpc>
                <a:spcPct val="80000"/>
              </a:lnSpc>
              <a:defRPr sz="3200" b="1">
                <a:solidFill>
                  <a:schemeClr val="bg1"/>
                </a:solidFill>
              </a:defRPr>
            </a:lvl1pPr>
          </a:lstStyle>
          <a:p>
            <a:r>
              <a:rPr lang="cs-CZ" noProof="0" dirty="0" err="1"/>
              <a:t>Forepart</a:t>
            </a:r>
            <a:r>
              <a:rPr lang="cs-CZ" noProof="0" dirty="0"/>
              <a:t>/New </a:t>
            </a:r>
            <a:r>
              <a:rPr lang="cs-CZ" noProof="0" dirty="0" err="1"/>
              <a:t>Chapter</a:t>
            </a:r>
            <a:endParaRPr lang="en-US" noProof="0" dirty="0"/>
          </a:p>
        </p:txBody>
      </p:sp>
    </p:spTree>
    <p:extLst>
      <p:ext uri="{BB962C8B-B14F-4D97-AF65-F5344CB8AC3E}">
        <p14:creationId xmlns:p14="http://schemas.microsoft.com/office/powerpoint/2010/main" val="2921694780"/>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2903" userDrawn="1">
          <p15:clr>
            <a:srgbClr val="FBAE40"/>
          </p15:clr>
        </p15:guide>
        <p15:guide id="3" orient="horz" pos="159" userDrawn="1">
          <p15:clr>
            <a:srgbClr val="FBAE40"/>
          </p15:clr>
        </p15:guide>
        <p15:guide id="4" pos="53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ávěrečný snímek">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E4FC6C1B-60E3-3959-41E4-0AAD8E0FBE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00" y="4162152"/>
            <a:ext cx="847856" cy="445780"/>
          </a:xfrm>
          <a:prstGeom prst="rect">
            <a:avLst/>
          </a:prstGeom>
        </p:spPr>
      </p:pic>
      <p:sp>
        <p:nvSpPr>
          <p:cNvPr id="4" name="Nadpis 1">
            <a:extLst>
              <a:ext uri="{FF2B5EF4-FFF2-40B4-BE49-F238E27FC236}">
                <a16:creationId xmlns:a16="http://schemas.microsoft.com/office/drawing/2014/main" id="{D75E1487-3387-D3CF-E5BE-FFBAA9E100AA}"/>
              </a:ext>
            </a:extLst>
          </p:cNvPr>
          <p:cNvSpPr>
            <a:spLocks noGrp="1"/>
          </p:cNvSpPr>
          <p:nvPr>
            <p:ph type="ctrTitle" hasCustomPrompt="1"/>
          </p:nvPr>
        </p:nvSpPr>
        <p:spPr>
          <a:xfrm>
            <a:off x="4572000" y="267494"/>
            <a:ext cx="3948113" cy="1720800"/>
          </a:xfrm>
        </p:spPr>
        <p:txBody>
          <a:bodyPr lIns="0" tIns="0" rIns="0" anchor="t" anchorCtr="0">
            <a:noAutofit/>
          </a:bodyPr>
          <a:lstStyle>
            <a:lvl1pPr algn="l">
              <a:lnSpc>
                <a:spcPct val="80000"/>
              </a:lnSpc>
              <a:defRPr sz="3200" b="1" baseline="0">
                <a:solidFill>
                  <a:schemeClr val="bg1"/>
                </a:solidFill>
              </a:defRPr>
            </a:lvl1pPr>
          </a:lstStyle>
          <a:p>
            <a:r>
              <a:rPr lang="en-US" noProof="0" dirty="0"/>
              <a:t>Thank you for your attention</a:t>
            </a:r>
          </a:p>
        </p:txBody>
      </p:sp>
      <p:sp>
        <p:nvSpPr>
          <p:cNvPr id="5" name="Podnadpis 2">
            <a:extLst>
              <a:ext uri="{FF2B5EF4-FFF2-40B4-BE49-F238E27FC236}">
                <a16:creationId xmlns:a16="http://schemas.microsoft.com/office/drawing/2014/main" id="{18ADC813-E2FA-3130-8591-EF02DF5D541A}"/>
              </a:ext>
            </a:extLst>
          </p:cNvPr>
          <p:cNvSpPr>
            <a:spLocks noGrp="1"/>
          </p:cNvSpPr>
          <p:nvPr>
            <p:ph type="subTitle" idx="1" hasCustomPrompt="1"/>
          </p:nvPr>
        </p:nvSpPr>
        <p:spPr>
          <a:xfrm>
            <a:off x="4586487" y="3011190"/>
            <a:ext cx="3933626" cy="1648792"/>
          </a:xfrm>
          <a:prstGeom prst="rect">
            <a:avLst/>
          </a:prstGeom>
        </p:spPr>
        <p:txBody>
          <a:bodyPr lIns="0" tIns="0" rIns="0" bIns="0" anchor="b" anchorCtr="0">
            <a:noAutofit/>
          </a:bodyPr>
          <a:lstStyle>
            <a:lvl1pPr marL="0" indent="0" algn="l">
              <a:lnSpc>
                <a:spcPts val="2100"/>
              </a:lnSpc>
              <a:spcBef>
                <a:spcPts val="560"/>
              </a:spcBef>
              <a:spcAft>
                <a:spcPts val="0"/>
              </a:spcAft>
              <a:buNone/>
              <a:defRPr sz="1900" b="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noProof="0" dirty="0" err="1"/>
              <a:t>Presenter</a:t>
            </a:r>
            <a:r>
              <a:rPr lang="cs-CZ" noProof="0" dirty="0"/>
              <a:t> </a:t>
            </a:r>
            <a:r>
              <a:rPr lang="cs-CZ" noProof="0" dirty="0" err="1"/>
              <a:t>contact</a:t>
            </a:r>
            <a:endParaRPr lang="en-US" noProof="0" dirty="0"/>
          </a:p>
        </p:txBody>
      </p:sp>
    </p:spTree>
    <p:extLst>
      <p:ext uri="{BB962C8B-B14F-4D97-AF65-F5344CB8AC3E}">
        <p14:creationId xmlns:p14="http://schemas.microsoft.com/office/powerpoint/2010/main" val="169012604"/>
      </p:ext>
    </p:extLst>
  </p:cSld>
  <p:clrMapOvr>
    <a:masterClrMapping/>
  </p:clrMapOvr>
  <p:extLst>
    <p:ext uri="{DCECCB84-F9BA-43D5-87BE-67443E8EF086}">
      <p15:sldGuideLst xmlns:p15="http://schemas.microsoft.com/office/powerpoint/2012/main">
        <p15:guide id="1" pos="2880" userDrawn="1">
          <p15:clr>
            <a:srgbClr val="FBAE40"/>
          </p15:clr>
        </p15:guide>
        <p15:guide id="2" pos="5376" userDrawn="1">
          <p15:clr>
            <a:srgbClr val="FBAE40"/>
          </p15:clr>
        </p15:guide>
        <p15:guide id="3" orient="horz" pos="2908" userDrawn="1">
          <p15:clr>
            <a:srgbClr val="FBAE40"/>
          </p15:clr>
        </p15:guide>
        <p15:guide id="4" orient="horz" pos="159" userDrawn="1">
          <p15:clr>
            <a:srgbClr val="FBAE40"/>
          </p15:clr>
        </p15:guide>
        <p15:guide id="5" pos="38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dirty="0"/>
              <a:t>Click to edit the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the text styles in the template.</a:t>
            </a:r>
            <a:endParaRPr lang="cs-CZ" dirty="0"/>
          </a:p>
        </p:txBody>
      </p:sp>
      <p:sp>
        <p:nvSpPr>
          <p:cNvPr id="8" name="Zástupný symbol pro číslo snímku 5">
            <a:extLst>
              <a:ext uri="{FF2B5EF4-FFF2-40B4-BE49-F238E27FC236}">
                <a16:creationId xmlns:a16="http://schemas.microsoft.com/office/drawing/2014/main" id="{543CE8FC-6D73-13F3-F1FA-E2F2DEE373DC}"/>
              </a:ext>
            </a:extLst>
          </p:cNvPr>
          <p:cNvSpPr txBox="1">
            <a:spLocks/>
          </p:cNvSpPr>
          <p:nvPr userDrawn="1"/>
        </p:nvSpPr>
        <p:spPr>
          <a:xfrm>
            <a:off x="6444208" y="4766469"/>
            <a:ext cx="2057400"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6E2B87-0D50-46BB-BBF7-554743404521}" type="slidenum">
              <a:rPr lang="cs-CZ" sz="600" smtClean="0">
                <a:solidFill>
                  <a:schemeClr val="tx2"/>
                </a:solidFill>
              </a:rPr>
              <a:pPr/>
              <a:t>‹#›</a:t>
            </a:fld>
            <a:endParaRPr lang="cs-CZ" sz="600" dirty="0">
              <a:solidFill>
                <a:schemeClr val="tx2"/>
              </a:solidFill>
            </a:endParaRPr>
          </a:p>
        </p:txBody>
      </p:sp>
      <p:sp>
        <p:nvSpPr>
          <p:cNvPr id="9" name="Zástupný symbol pro číslo snímku 5">
            <a:extLst>
              <a:ext uri="{FF2B5EF4-FFF2-40B4-BE49-F238E27FC236}">
                <a16:creationId xmlns:a16="http://schemas.microsoft.com/office/drawing/2014/main" id="{FD699E45-CCF4-FD9F-83F7-C643511A38EF}"/>
              </a:ext>
            </a:extLst>
          </p:cNvPr>
          <p:cNvSpPr txBox="1">
            <a:spLocks/>
          </p:cNvSpPr>
          <p:nvPr userDrawn="1"/>
        </p:nvSpPr>
        <p:spPr>
          <a:xfrm>
            <a:off x="628650" y="4733927"/>
            <a:ext cx="4879454" cy="307180"/>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cs-CZ" sz="800" b="1" dirty="0">
                <a:solidFill>
                  <a:schemeClr val="tx2"/>
                </a:solidFill>
              </a:rPr>
              <a:t>IndiKit</a:t>
            </a:r>
            <a:r>
              <a:rPr lang="en-US" sz="800" b="1" dirty="0">
                <a:solidFill>
                  <a:schemeClr val="tx2"/>
                </a:solidFill>
              </a:rPr>
              <a:t>: Guidance on Humanitarian &amp; Development Indicators </a:t>
            </a:r>
            <a:endParaRPr lang="cs-CZ" sz="600" b="1" dirty="0">
              <a:solidFill>
                <a:schemeClr val="tx2"/>
              </a:solidFill>
            </a:endParaRPr>
          </a:p>
        </p:txBody>
      </p:sp>
      <p:sp>
        <p:nvSpPr>
          <p:cNvPr id="4" name="Obdélník 3">
            <a:extLst>
              <a:ext uri="{FF2B5EF4-FFF2-40B4-BE49-F238E27FC236}">
                <a16:creationId xmlns:a16="http://schemas.microsoft.com/office/drawing/2014/main" id="{2AE02F9C-2B41-2ACE-85AD-2082E2228E84}"/>
              </a:ext>
            </a:extLst>
          </p:cNvPr>
          <p:cNvSpPr/>
          <p:nvPr userDrawn="1"/>
        </p:nvSpPr>
        <p:spPr>
          <a:xfrm>
            <a:off x="9036496" y="0"/>
            <a:ext cx="107504" cy="5143500"/>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dirty="0">
              <a:highlight>
                <a:srgbClr val="FFFFFF"/>
              </a:highlight>
            </a:endParaRPr>
          </a:p>
        </p:txBody>
      </p:sp>
    </p:spTree>
    <p:extLst>
      <p:ext uri="{BB962C8B-B14F-4D97-AF65-F5344CB8AC3E}">
        <p14:creationId xmlns:p14="http://schemas.microsoft.com/office/powerpoint/2010/main" val="4161170891"/>
      </p:ext>
    </p:extLst>
  </p:cSld>
  <p:clrMap bg1="lt1" tx1="dk1" bg2="lt2" tx2="dk2" accent1="accent1" accent2="accent2" accent3="accent3" accent4="accent4" accent5="accent5" accent6="accent6" hlink="hlink" folHlink="folHlink"/>
  <p:sldLayoutIdLst>
    <p:sldLayoutId id="2147483770" r:id="rId1"/>
    <p:sldLayoutId id="2147483748" r:id="rId2"/>
    <p:sldLayoutId id="2147483766" r:id="rId3"/>
    <p:sldLayoutId id="2147483768" r:id="rId4"/>
  </p:sldLayoutIdLst>
  <p:hf sldNum="0" hdr="0" dt="0"/>
  <p:txStyles>
    <p:titleStyle>
      <a:lvl1pPr algn="l" defTabSz="685800" rtl="0" eaLnBrk="1" latinLnBrk="0" hangingPunct="1">
        <a:lnSpc>
          <a:spcPct val="80000"/>
        </a:lnSpc>
        <a:spcBef>
          <a:spcPct val="0"/>
        </a:spcBef>
        <a:buNone/>
        <a:defRPr sz="3200" b="1" kern="1200">
          <a:solidFill>
            <a:schemeClr val="tx2"/>
          </a:solidFill>
          <a:latin typeface="+mn-lt"/>
          <a:ea typeface="+mj-ea"/>
          <a:cs typeface="+mj-cs"/>
        </a:defRPr>
      </a:lvl1pPr>
    </p:titleStyle>
    <p:bodyStyle>
      <a:lvl1pPr marL="216000" indent="-216000" algn="l" defTabSz="685800" rtl="0" eaLnBrk="1" latinLnBrk="0" hangingPunct="1">
        <a:lnSpc>
          <a:spcPts val="2100"/>
        </a:lnSpc>
        <a:spcBef>
          <a:spcPts val="560"/>
        </a:spcBef>
        <a:buClr>
          <a:schemeClr val="tx2"/>
        </a:buClr>
        <a:buFont typeface="Arial" panose="020B0604020202020204" pitchFamily="34" charset="0"/>
        <a:buChar char="•"/>
        <a:defRPr sz="19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922" userDrawn="1">
          <p15:clr>
            <a:srgbClr val="F26B43"/>
          </p15:clr>
        </p15:guide>
        <p15:guide id="4" pos="389" userDrawn="1">
          <p15:clr>
            <a:srgbClr val="F26B43"/>
          </p15:clr>
        </p15:guide>
        <p15:guide id="5" pos="5367" userDrawn="1">
          <p15:clr>
            <a:srgbClr val="F26B43"/>
          </p15:clr>
        </p15:guide>
        <p15:guide id="6" orient="horz"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2862015-AC9B-C8CB-E594-E77F5ECDBD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the style.</a:t>
            </a:r>
            <a:endParaRPr lang="cs-CZ" dirty="0"/>
          </a:p>
        </p:txBody>
      </p:sp>
      <p:sp>
        <p:nvSpPr>
          <p:cNvPr id="3" name="Zástupný text 2">
            <a:extLst>
              <a:ext uri="{FF2B5EF4-FFF2-40B4-BE49-F238E27FC236}">
                <a16:creationId xmlns:a16="http://schemas.microsoft.com/office/drawing/2014/main" id="{DDDC164B-7365-4968-A5BD-B82D745E695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the text styles in the template.</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cs-CZ" dirty="0"/>
          </a:p>
        </p:txBody>
      </p:sp>
    </p:spTree>
    <p:extLst>
      <p:ext uri="{BB962C8B-B14F-4D97-AF65-F5344CB8AC3E}">
        <p14:creationId xmlns:p14="http://schemas.microsoft.com/office/powerpoint/2010/main" val="2007314391"/>
      </p:ext>
    </p:extLst>
  </p:cSld>
  <p:clrMap bg1="lt1" tx1="dk1" bg2="lt2" tx2="dk2" accent1="accent1" accent2="accent2" accent3="accent3" accent4="accent4" accent5="accent5" accent6="accent6" hlink="hlink" folHlink="folHlink"/>
  <p:sldLayoutIdLst>
    <p:sldLayoutId id="2147483771" r:id="rId1"/>
    <p:sldLayoutId id="2147483772" r:id="rId2"/>
  </p:sldLayoutIdLst>
  <p:txStyles>
    <p:titleStyle>
      <a:lvl1pPr algn="l" defTabSz="914400" rtl="0" eaLnBrk="1" latinLnBrk="0" hangingPunct="1">
        <a:lnSpc>
          <a:spcPct val="80000"/>
        </a:lnSpc>
        <a:spcBef>
          <a:spcPct val="0"/>
        </a:spcBef>
        <a:buNone/>
        <a:defRPr sz="3200" b="1" kern="1200">
          <a:solidFill>
            <a:schemeClr val="bg1"/>
          </a:solidFill>
          <a:latin typeface="+mn-lt"/>
          <a:ea typeface="+mj-ea"/>
          <a:cs typeface="+mj-cs"/>
        </a:defRPr>
      </a:lvl1pPr>
    </p:titleStyle>
    <p:bodyStyle>
      <a:lvl1pPr marL="0" indent="0" algn="l" defTabSz="914400" rtl="0" eaLnBrk="1" latinLnBrk="0" hangingPunct="1">
        <a:lnSpc>
          <a:spcPts val="21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ndikit.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peopleinneed.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E5FFCFF-71BA-1A5C-9281-E380F974F063}"/>
              </a:ext>
            </a:extLst>
          </p:cNvPr>
          <p:cNvSpPr>
            <a:spLocks noGrp="1"/>
          </p:cNvSpPr>
          <p:nvPr>
            <p:ph type="title"/>
          </p:nvPr>
        </p:nvSpPr>
        <p:spPr>
          <a:xfrm>
            <a:off x="4687859" y="580646"/>
            <a:ext cx="4176462" cy="3114872"/>
          </a:xfrm>
        </p:spPr>
        <p:txBody>
          <a:bodyPr/>
          <a:lstStyle/>
          <a:p>
            <a:pPr>
              <a:lnSpc>
                <a:spcPct val="88000"/>
              </a:lnSpc>
            </a:pPr>
            <a:r>
              <a:rPr lang="pt-PT" sz="4000" dirty="0"/>
              <a:t>IndiKit: </a:t>
            </a:r>
            <a:br>
              <a:rPr lang="pt-PT" dirty="0"/>
            </a:br>
            <a:r>
              <a:rPr lang="pt-PT" dirty="0"/>
              <a:t>Instruções para                a formulação de indicatores para      Ajuda Humanotária        e Cooperação para              o Desenvolvimento</a:t>
            </a:r>
          </a:p>
        </p:txBody>
      </p:sp>
      <p:sp>
        <p:nvSpPr>
          <p:cNvPr id="4" name="Podnadpis 3">
            <a:extLst>
              <a:ext uri="{FF2B5EF4-FFF2-40B4-BE49-F238E27FC236}">
                <a16:creationId xmlns:a16="http://schemas.microsoft.com/office/drawing/2014/main" id="{3AA30422-C520-9148-04CB-4E64243E5740}"/>
              </a:ext>
            </a:extLst>
          </p:cNvPr>
          <p:cNvSpPr>
            <a:spLocks noGrp="1"/>
          </p:cNvSpPr>
          <p:nvPr>
            <p:ph type="subTitle" idx="1"/>
          </p:nvPr>
        </p:nvSpPr>
        <p:spPr>
          <a:xfrm>
            <a:off x="4716018" y="3867894"/>
            <a:ext cx="4104454" cy="288032"/>
          </a:xfrm>
        </p:spPr>
        <p:txBody>
          <a:bodyPr/>
          <a:lstStyle/>
          <a:p>
            <a:r>
              <a:rPr lang="en-US" sz="1600" dirty="0"/>
              <a:t>ESPECIFICAR DATA| ESPECIFICAR APRESENTADOR</a:t>
            </a:r>
            <a:endParaRPr lang="cs-CZ" sz="1600" dirty="0"/>
          </a:p>
        </p:txBody>
      </p:sp>
      <p:pic>
        <p:nvPicPr>
          <p:cNvPr id="2" name="Picture 1">
            <a:extLst>
              <a:ext uri="{FF2B5EF4-FFF2-40B4-BE49-F238E27FC236}">
                <a16:creationId xmlns:a16="http://schemas.microsoft.com/office/drawing/2014/main" id="{1A468140-FBEF-4174-BD87-7A3951C651E8}"/>
              </a:ext>
            </a:extLst>
          </p:cNvPr>
          <p:cNvPicPr>
            <a:picLocks noChangeAspect="1"/>
          </p:cNvPicPr>
          <p:nvPr/>
        </p:nvPicPr>
        <p:blipFill rotWithShape="1">
          <a:blip r:embed="rId3"/>
          <a:srcRect l="26774" t="14732" r="28339" b="15269"/>
          <a:stretch/>
        </p:blipFill>
        <p:spPr>
          <a:xfrm>
            <a:off x="323528" y="555526"/>
            <a:ext cx="4104456" cy="36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713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273844"/>
            <a:ext cx="7886700" cy="994172"/>
          </a:xfrm>
        </p:spPr>
        <p:txBody>
          <a:bodyPr/>
          <a:lstStyle/>
          <a:p>
            <a:pPr>
              <a:lnSpc>
                <a:spcPct val="100000"/>
              </a:lnSpc>
              <a:spcBef>
                <a:spcPts val="0"/>
              </a:spcBef>
              <a:spcAft>
                <a:spcPts val="1800"/>
              </a:spcAft>
            </a:pPr>
            <a:r>
              <a:rPr lang="en-US" dirty="0"/>
              <a:t>INTRODUÇÃO AO INDIKIT</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203598"/>
            <a:ext cx="8191822" cy="3319958"/>
          </a:xfrm>
          <a:prstGeom prst="rect">
            <a:avLst/>
          </a:prstGeom>
        </p:spPr>
        <p:txBody>
          <a:bodyPr>
            <a:noAutofit/>
          </a:bodyPr>
          <a:lstStyle/>
          <a:p>
            <a:pPr>
              <a:lnSpc>
                <a:spcPct val="100000"/>
              </a:lnSpc>
              <a:spcBef>
                <a:spcPts val="0"/>
              </a:spcBef>
              <a:spcAft>
                <a:spcPts val="1200"/>
              </a:spcAft>
            </a:pPr>
            <a:r>
              <a:rPr lang="pt-PT" sz="1600" dirty="0">
                <a:hlinkClick r:id="rId3"/>
              </a:rPr>
              <a:t>pt.indikit.net</a:t>
            </a:r>
            <a:r>
              <a:rPr lang="pt-PT" sz="1600" dirty="0"/>
              <a:t> é a plataforma on-line mais abrangente sobre o uso de indicadores  em ajuda humanitária e cooperação para o desenvolvimento, em 24 temáticas</a:t>
            </a:r>
          </a:p>
          <a:p>
            <a:pPr>
              <a:lnSpc>
                <a:spcPct val="100000"/>
              </a:lnSpc>
              <a:spcBef>
                <a:spcPts val="0"/>
              </a:spcBef>
              <a:spcAft>
                <a:spcPts val="1200"/>
              </a:spcAft>
            </a:pPr>
            <a:r>
              <a:rPr lang="pt-PT" sz="1600" dirty="0"/>
              <a:t>abrange os 500 indicadores mais utilizados
as instruções baseiam-se nas normas existentes (</a:t>
            </a:r>
            <a:r>
              <a:rPr lang="pt-PT" sz="1600" dirty="0" err="1"/>
              <a:t>Sphere</a:t>
            </a:r>
            <a:r>
              <a:rPr lang="pt-PT" sz="1600" dirty="0"/>
              <a:t>, agências das Nações Unidas, doadores)
visa poupar tempo aos trabalhadores humanitários e contribuir para uma melhor qualidade dos dados</a:t>
            </a:r>
          </a:p>
          <a:p>
            <a:pPr>
              <a:lnSpc>
                <a:spcPct val="100000"/>
              </a:lnSpc>
              <a:spcBef>
                <a:spcPts val="0"/>
              </a:spcBef>
              <a:spcAft>
                <a:spcPts val="1200"/>
              </a:spcAft>
            </a:pPr>
            <a:r>
              <a:rPr lang="pt-PT" sz="1600" dirty="0"/>
              <a:t>60.000 usuários por ano, especialmente do Sul Global</a:t>
            </a:r>
          </a:p>
          <a:p>
            <a:pPr>
              <a:lnSpc>
                <a:spcPct val="100000"/>
              </a:lnSpc>
              <a:spcBef>
                <a:spcPts val="0"/>
              </a:spcBef>
              <a:spcAft>
                <a:spcPts val="1200"/>
              </a:spcAft>
            </a:pPr>
            <a:r>
              <a:rPr lang="pt-PT" sz="1600" dirty="0"/>
              <a:t>desenvolvido em 2016 pela </a:t>
            </a:r>
            <a:r>
              <a:rPr lang="pt-PT" sz="1600" dirty="0">
                <a:hlinkClick r:id="rId4"/>
              </a:rPr>
              <a:t>People in Need</a:t>
            </a:r>
            <a:r>
              <a:rPr lang="pt-PT" sz="1600" dirty="0"/>
              <a:t> (PIN)</a:t>
            </a:r>
          </a:p>
          <a:p>
            <a:pPr>
              <a:lnSpc>
                <a:spcPct val="100000"/>
              </a:lnSpc>
              <a:spcBef>
                <a:spcPts val="0"/>
              </a:spcBef>
              <a:spcAft>
                <a:spcPts val="1200"/>
              </a:spcAft>
            </a:pPr>
            <a:r>
              <a:rPr lang="pt-PT" sz="1600" dirty="0"/>
              <a:t>disponível em inglês, espanhol e português </a:t>
            </a:r>
          </a:p>
        </p:txBody>
      </p:sp>
      <p:pic>
        <p:nvPicPr>
          <p:cNvPr id="2" name="Picture 1">
            <a:extLst>
              <a:ext uri="{FF2B5EF4-FFF2-40B4-BE49-F238E27FC236}">
                <a16:creationId xmlns:a16="http://schemas.microsoft.com/office/drawing/2014/main" id="{D35D79B3-7A37-4882-9775-7A70EEE49C7E}"/>
              </a:ext>
            </a:extLst>
          </p:cNvPr>
          <p:cNvPicPr>
            <a:picLocks noChangeAspect="1"/>
          </p:cNvPicPr>
          <p:nvPr/>
        </p:nvPicPr>
        <p:blipFill rotWithShape="1">
          <a:blip r:embed="rId5"/>
          <a:srcRect l="13915" t="46781" r="54725" b="21143"/>
          <a:stretch/>
        </p:blipFill>
        <p:spPr>
          <a:xfrm>
            <a:off x="5652120" y="3136964"/>
            <a:ext cx="3272944" cy="1883058"/>
          </a:xfrm>
          <a:prstGeom prst="rect">
            <a:avLst/>
          </a:prstGeom>
        </p:spPr>
      </p:pic>
    </p:spTree>
    <p:extLst>
      <p:ext uri="{BB962C8B-B14F-4D97-AF65-F5344CB8AC3E}">
        <p14:creationId xmlns:p14="http://schemas.microsoft.com/office/powerpoint/2010/main" val="21184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273844"/>
            <a:ext cx="7886700" cy="994172"/>
          </a:xfrm>
        </p:spPr>
        <p:txBody>
          <a:bodyPr/>
          <a:lstStyle/>
          <a:p>
            <a:pPr>
              <a:lnSpc>
                <a:spcPct val="100000"/>
              </a:lnSpc>
              <a:spcBef>
                <a:spcPts val="0"/>
              </a:spcBef>
              <a:spcAft>
                <a:spcPts val="1800"/>
              </a:spcAft>
            </a:pPr>
            <a:r>
              <a:rPr lang="en-US" dirty="0"/>
              <a:t>QUEM PODE BENEFICIAR DO INDIKIT?</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268016"/>
            <a:ext cx="8191822" cy="3319958"/>
          </a:xfrm>
          <a:prstGeom prst="rect">
            <a:avLst/>
          </a:prstGeom>
        </p:spPr>
        <p:txBody>
          <a:bodyPr>
            <a:noAutofit/>
          </a:bodyPr>
          <a:lstStyle/>
          <a:p>
            <a:pPr>
              <a:lnSpc>
                <a:spcPct val="100000"/>
              </a:lnSpc>
              <a:spcBef>
                <a:spcPts val="0"/>
              </a:spcBef>
              <a:spcAft>
                <a:spcPts val="1200"/>
              </a:spcAft>
            </a:pPr>
            <a:r>
              <a:rPr lang="en-US" sz="1800" dirty="0" err="1"/>
              <a:t>pessoas</a:t>
            </a:r>
            <a:r>
              <a:rPr lang="en-US" sz="1800" dirty="0"/>
              <a:t> que </a:t>
            </a:r>
            <a:r>
              <a:rPr lang="en-US" sz="1800" dirty="0" err="1"/>
              <a:t>escrevem</a:t>
            </a:r>
            <a:r>
              <a:rPr lang="en-US" sz="1800" dirty="0"/>
              <a:t> </a:t>
            </a:r>
            <a:r>
              <a:rPr lang="en-US" sz="1800" dirty="0" err="1"/>
              <a:t>propostas</a:t>
            </a:r>
            <a:r>
              <a:rPr lang="en-US" sz="1800" dirty="0"/>
              <a:t>
</a:t>
            </a:r>
            <a:r>
              <a:rPr lang="en-US" sz="1800" dirty="0" err="1"/>
              <a:t>pessoas</a:t>
            </a:r>
            <a:r>
              <a:rPr lang="en-US" sz="1800" dirty="0"/>
              <a:t> que </a:t>
            </a:r>
            <a:r>
              <a:rPr lang="en-US" sz="1800" dirty="0" err="1"/>
              <a:t>desenham</a:t>
            </a:r>
            <a:r>
              <a:rPr lang="en-US" sz="1800" dirty="0"/>
              <a:t> </a:t>
            </a:r>
            <a:r>
              <a:rPr lang="en-US" sz="1800" dirty="0" err="1"/>
              <a:t>estruturas</a:t>
            </a:r>
            <a:r>
              <a:rPr lang="en-US" sz="1800" dirty="0"/>
              <a:t> MEAL (</a:t>
            </a:r>
            <a:r>
              <a:rPr lang="en-US" sz="1800" dirty="0" err="1"/>
              <a:t>Monitorização</a:t>
            </a:r>
            <a:r>
              <a:rPr lang="en-US" sz="1800" dirty="0"/>
              <a:t>, </a:t>
            </a:r>
            <a:r>
              <a:rPr lang="en-US" sz="1800" dirty="0" err="1"/>
              <a:t>Avaliação</a:t>
            </a:r>
            <a:r>
              <a:rPr lang="en-US" sz="1800" dirty="0"/>
              <a:t>, </a:t>
            </a:r>
            <a:r>
              <a:rPr lang="en-US" sz="1800" dirty="0" err="1"/>
              <a:t>Responsabilidade</a:t>
            </a:r>
            <a:r>
              <a:rPr lang="en-US" sz="1800" dirty="0"/>
              <a:t> e </a:t>
            </a:r>
            <a:r>
              <a:rPr lang="en-US" sz="1800" dirty="0" err="1"/>
              <a:t>Aprendizagem</a:t>
            </a:r>
            <a:r>
              <a:rPr lang="en-US" sz="1800" dirty="0"/>
              <a:t>)</a:t>
            </a:r>
          </a:p>
          <a:p>
            <a:pPr>
              <a:lnSpc>
                <a:spcPct val="100000"/>
              </a:lnSpc>
              <a:spcBef>
                <a:spcPts val="0"/>
              </a:spcBef>
              <a:spcAft>
                <a:spcPts val="2400"/>
              </a:spcAft>
            </a:pPr>
            <a:r>
              <a:rPr lang="en-US" sz="1800" dirty="0" err="1"/>
              <a:t>pessoas</a:t>
            </a:r>
            <a:r>
              <a:rPr lang="en-US" sz="1800" dirty="0"/>
              <a:t> que </a:t>
            </a:r>
            <a:r>
              <a:rPr lang="en-US" sz="1800" dirty="0" err="1"/>
              <a:t>preparam</a:t>
            </a:r>
            <a:r>
              <a:rPr lang="en-US" sz="1800" dirty="0"/>
              <a:t> </a:t>
            </a:r>
            <a:r>
              <a:rPr lang="en-US" sz="1800" dirty="0" err="1"/>
              <a:t>inquéritos</a:t>
            </a:r>
            <a:r>
              <a:rPr lang="en-US" sz="1800" dirty="0"/>
              <a:t> e </a:t>
            </a:r>
            <a:r>
              <a:rPr lang="en-US" sz="1800" dirty="0" err="1"/>
              <a:t>analisam</a:t>
            </a:r>
            <a:r>
              <a:rPr lang="en-US" sz="1800" dirty="0"/>
              <a:t> </a:t>
            </a:r>
            <a:r>
              <a:rPr lang="en-US" sz="1800" dirty="0" err="1"/>
              <a:t>os</a:t>
            </a:r>
            <a:r>
              <a:rPr lang="en-US" sz="1800" dirty="0"/>
              <a:t> </a:t>
            </a:r>
            <a:r>
              <a:rPr lang="en-US" sz="1800" dirty="0" err="1"/>
              <a:t>seus</a:t>
            </a:r>
            <a:r>
              <a:rPr lang="en-US" sz="1800" dirty="0"/>
              <a:t> dados
</a:t>
            </a:r>
            <a:r>
              <a:rPr lang="en-US" sz="1800" dirty="0" err="1"/>
              <a:t>IndiKit</a:t>
            </a:r>
            <a:r>
              <a:rPr lang="en-US" sz="1800" dirty="0"/>
              <a:t> </a:t>
            </a:r>
            <a:r>
              <a:rPr lang="en-US" sz="1800" dirty="0" err="1"/>
              <a:t>é</a:t>
            </a:r>
            <a:r>
              <a:rPr lang="en-US" sz="1800" dirty="0"/>
              <a:t> </a:t>
            </a:r>
            <a:r>
              <a:rPr lang="en-US" sz="1800" dirty="0" err="1"/>
              <a:t>uma</a:t>
            </a:r>
            <a:r>
              <a:rPr lang="en-US" sz="1800" dirty="0"/>
              <a:t> </a:t>
            </a:r>
            <a:r>
              <a:rPr lang="en-US" sz="1800" dirty="0" err="1"/>
              <a:t>ótima</a:t>
            </a:r>
            <a:r>
              <a:rPr lang="en-US" sz="1800" dirty="0"/>
              <a:t> ferramenta para </a:t>
            </a:r>
            <a:r>
              <a:rPr lang="en-US" sz="1800" dirty="0" err="1"/>
              <a:t>capacitação</a:t>
            </a:r>
            <a:r>
              <a:rPr lang="en-US" sz="1800" dirty="0"/>
              <a:t> de </a:t>
            </a:r>
            <a:r>
              <a:rPr lang="en-US" sz="1800" dirty="0" err="1"/>
              <a:t>organizações</a:t>
            </a:r>
            <a:r>
              <a:rPr lang="en-US" sz="1800" dirty="0"/>
              <a:t> </a:t>
            </a:r>
            <a:r>
              <a:rPr lang="en-US" sz="1800" dirty="0" err="1"/>
              <a:t>parceiras</a:t>
            </a:r>
            <a:r>
              <a:rPr lang="en-US" sz="1800" dirty="0"/>
              <a:t> </a:t>
            </a:r>
            <a:r>
              <a:rPr lang="en-US" sz="1800" dirty="0" err="1"/>
              <a:t>em</a:t>
            </a:r>
            <a:r>
              <a:rPr lang="en-US" sz="1800" dirty="0"/>
              <a:t> MEAL (</a:t>
            </a:r>
            <a:r>
              <a:rPr lang="en-US" sz="1800" dirty="0" err="1"/>
              <a:t>Monitorização</a:t>
            </a:r>
            <a:r>
              <a:rPr lang="en-US" sz="1800" dirty="0"/>
              <a:t>, </a:t>
            </a:r>
            <a:r>
              <a:rPr lang="en-US" sz="1800" dirty="0" err="1"/>
              <a:t>Avaliação</a:t>
            </a:r>
            <a:r>
              <a:rPr lang="en-US" sz="1800" dirty="0"/>
              <a:t>, </a:t>
            </a:r>
            <a:r>
              <a:rPr lang="en-US" sz="1800" dirty="0" err="1"/>
              <a:t>Responsabilidade</a:t>
            </a:r>
            <a:r>
              <a:rPr lang="en-US" sz="1800" dirty="0"/>
              <a:t> e </a:t>
            </a:r>
            <a:r>
              <a:rPr lang="en-US" sz="1800" dirty="0" err="1"/>
              <a:t>Aprendizagem</a:t>
            </a:r>
            <a:r>
              <a:rPr lang="en-US" sz="1800" dirty="0"/>
              <a:t>)</a:t>
            </a:r>
          </a:p>
        </p:txBody>
      </p:sp>
    </p:spTree>
    <p:extLst>
      <p:ext uri="{BB962C8B-B14F-4D97-AF65-F5344CB8AC3E}">
        <p14:creationId xmlns:p14="http://schemas.microsoft.com/office/powerpoint/2010/main" val="14028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273844"/>
            <a:ext cx="7886700" cy="994172"/>
          </a:xfrm>
        </p:spPr>
        <p:txBody>
          <a:bodyPr/>
          <a:lstStyle/>
          <a:p>
            <a:pPr>
              <a:lnSpc>
                <a:spcPct val="100000"/>
              </a:lnSpc>
              <a:spcBef>
                <a:spcPts val="0"/>
              </a:spcBef>
              <a:spcAft>
                <a:spcPts val="1800"/>
              </a:spcAft>
            </a:pPr>
            <a:r>
              <a:rPr lang="pt-PT" dirty="0"/>
              <a:t>O QUE OFERECE O INDIKIT?</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196008"/>
            <a:ext cx="8191822" cy="3319958"/>
          </a:xfrm>
          <a:prstGeom prst="rect">
            <a:avLst/>
          </a:prstGeom>
        </p:spPr>
        <p:txBody>
          <a:bodyPr>
            <a:noAutofit/>
          </a:bodyPr>
          <a:lstStyle/>
          <a:p>
            <a:pPr>
              <a:lnSpc>
                <a:spcPct val="100000"/>
              </a:lnSpc>
              <a:spcBef>
                <a:spcPts val="0"/>
              </a:spcBef>
              <a:spcAft>
                <a:spcPts val="1100"/>
              </a:spcAft>
            </a:pPr>
            <a:r>
              <a:rPr lang="pt-PT" sz="1800" dirty="0"/>
              <a:t>redação de mais de 500 indicadores
</a:t>
            </a:r>
            <a:r>
              <a:rPr lang="pt-PT" sz="1800" dirty="0" err="1"/>
              <a:t>instru~ções</a:t>
            </a:r>
            <a:r>
              <a:rPr lang="pt-PT" sz="1800" dirty="0"/>
              <a:t> sobre como recolher e analisar os dados necessários</a:t>
            </a:r>
          </a:p>
          <a:p>
            <a:pPr>
              <a:lnSpc>
                <a:spcPct val="100000"/>
              </a:lnSpc>
              <a:spcBef>
                <a:spcPts val="0"/>
              </a:spcBef>
              <a:spcAft>
                <a:spcPts val="1100"/>
              </a:spcAft>
            </a:pPr>
            <a:r>
              <a:rPr lang="pt-PT" sz="1800" dirty="0"/>
              <a:t>informações sobre como desagregar os dados recolhidos</a:t>
            </a:r>
          </a:p>
          <a:p>
            <a:pPr>
              <a:lnSpc>
                <a:spcPct val="100000"/>
              </a:lnSpc>
              <a:spcBef>
                <a:spcPts val="0"/>
              </a:spcBef>
              <a:spcAft>
                <a:spcPts val="1100"/>
              </a:spcAft>
            </a:pPr>
            <a:r>
              <a:rPr lang="pt-PT" sz="1800" dirty="0"/>
              <a:t>dicas práticas sobre o que considerar / cuidados ao usar o indicador</a:t>
            </a:r>
          </a:p>
          <a:p>
            <a:pPr>
              <a:lnSpc>
                <a:spcPct val="100000"/>
              </a:lnSpc>
              <a:spcBef>
                <a:spcPts val="0"/>
              </a:spcBef>
              <a:spcAft>
                <a:spcPts val="1100"/>
              </a:spcAft>
            </a:pPr>
            <a:r>
              <a:rPr lang="pt-PT" sz="1800" dirty="0"/>
              <a:t>ligações para instruções adicionais </a:t>
            </a:r>
          </a:p>
          <a:p>
            <a:pPr>
              <a:lnSpc>
                <a:spcPct val="100000"/>
              </a:lnSpc>
              <a:spcBef>
                <a:spcPts val="0"/>
              </a:spcBef>
              <a:spcAft>
                <a:spcPts val="1100"/>
              </a:spcAft>
            </a:pPr>
            <a:r>
              <a:rPr lang="pt-PT" sz="1800" dirty="0"/>
              <a:t>Guias rápidos e listas de verificação MEAL em vários idiomas 
calculadora de tamanho de amostra</a:t>
            </a:r>
          </a:p>
          <a:p>
            <a:pPr>
              <a:lnSpc>
                <a:spcPct val="100000"/>
              </a:lnSpc>
              <a:spcBef>
                <a:spcPts val="0"/>
              </a:spcBef>
              <a:spcAft>
                <a:spcPts val="1200"/>
              </a:spcAft>
            </a:pPr>
            <a:r>
              <a:rPr lang="pt-PT" sz="1800" dirty="0"/>
              <a:t>possibilidade de </a:t>
            </a:r>
            <a:r>
              <a:rPr lang="pt-PT" sz="1800" b="1" dirty="0"/>
              <a:t>ter a sua própria versão do </a:t>
            </a:r>
            <a:r>
              <a:rPr lang="pt-PT" sz="1800" b="1" dirty="0" err="1"/>
              <a:t>IndiKit</a:t>
            </a:r>
            <a:r>
              <a:rPr lang="pt-PT" sz="1800" dirty="0"/>
              <a:t> e personalizá-lo de acordo com as suas necessidades </a:t>
            </a:r>
          </a:p>
        </p:txBody>
      </p:sp>
    </p:spTree>
    <p:extLst>
      <p:ext uri="{BB962C8B-B14F-4D97-AF65-F5344CB8AC3E}">
        <p14:creationId xmlns:p14="http://schemas.microsoft.com/office/powerpoint/2010/main" val="4278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37418"/>
            <a:ext cx="7886700" cy="994172"/>
          </a:xfrm>
        </p:spPr>
        <p:txBody>
          <a:bodyPr/>
          <a:lstStyle/>
          <a:p>
            <a:pPr>
              <a:lnSpc>
                <a:spcPct val="100000"/>
              </a:lnSpc>
              <a:spcBef>
                <a:spcPts val="0"/>
              </a:spcBef>
              <a:spcAft>
                <a:spcPts val="1800"/>
              </a:spcAft>
            </a:pPr>
            <a:r>
              <a:rPr lang="en-US" dirty="0"/>
              <a:t>PERGUNTAS FREQUENTES</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051992"/>
            <a:ext cx="8191822" cy="3679998"/>
          </a:xfrm>
          <a:prstGeom prst="rect">
            <a:avLst/>
          </a:prstGeom>
        </p:spPr>
        <p:txBody>
          <a:bodyPr>
            <a:noAutofit/>
          </a:bodyPr>
          <a:lstStyle/>
          <a:p>
            <a:pPr marL="0" indent="0">
              <a:lnSpc>
                <a:spcPct val="95000"/>
              </a:lnSpc>
              <a:spcBef>
                <a:spcPts val="0"/>
              </a:spcBef>
              <a:spcAft>
                <a:spcPts val="200"/>
              </a:spcAft>
              <a:buNone/>
            </a:pPr>
            <a:r>
              <a:rPr lang="pt-PT" sz="1800" b="1" dirty="0"/>
              <a:t>Qual é a diferença entre o IndiKit e outros kits de ferramentas de indicadores?</a:t>
            </a:r>
          </a:p>
          <a:p>
            <a:pPr>
              <a:lnSpc>
                <a:spcPct val="95000"/>
              </a:lnSpc>
              <a:spcBef>
                <a:spcPts val="0"/>
              </a:spcBef>
              <a:spcAft>
                <a:spcPts val="1500"/>
              </a:spcAft>
            </a:pPr>
            <a:r>
              <a:rPr lang="pt-PT" sz="1600" dirty="0"/>
              <a:t>IndiKit tem instruções muito práticas sobre todos os indicadores, é abrangente e fácil de usar</a:t>
            </a:r>
          </a:p>
          <a:p>
            <a:pPr marL="0" indent="0">
              <a:lnSpc>
                <a:spcPct val="95000"/>
              </a:lnSpc>
              <a:spcBef>
                <a:spcPts val="0"/>
              </a:spcBef>
              <a:spcAft>
                <a:spcPts val="200"/>
              </a:spcAft>
              <a:buNone/>
            </a:pPr>
            <a:r>
              <a:rPr lang="pt-PT" sz="1800" b="1" dirty="0"/>
              <a:t>O IndiKit inclui os indicadores de doadores? </a:t>
            </a:r>
          </a:p>
          <a:p>
            <a:pPr>
              <a:lnSpc>
                <a:spcPct val="95000"/>
              </a:lnSpc>
              <a:spcBef>
                <a:spcPts val="0"/>
              </a:spcBef>
              <a:spcAft>
                <a:spcPts val="300"/>
              </a:spcAft>
            </a:pPr>
            <a:r>
              <a:rPr lang="pt-PT" sz="1600" dirty="0"/>
              <a:t>diferentes doadores usam indicadores diferentes - não seria fácil listá-los todos</a:t>
            </a:r>
          </a:p>
          <a:p>
            <a:pPr>
              <a:lnSpc>
                <a:spcPct val="95000"/>
              </a:lnSpc>
              <a:spcBef>
                <a:spcPts val="0"/>
              </a:spcBef>
              <a:spcAft>
                <a:spcPts val="1500"/>
              </a:spcAft>
            </a:pPr>
            <a:r>
              <a:rPr lang="pt-PT" sz="1600" dirty="0"/>
              <a:t>em vez disso, o IndiKit fornece instruções sobre os indicadores mais comumente usados</a:t>
            </a:r>
          </a:p>
          <a:p>
            <a:pPr marL="0" indent="0">
              <a:lnSpc>
                <a:spcPct val="95000"/>
              </a:lnSpc>
              <a:spcBef>
                <a:spcPts val="0"/>
              </a:spcBef>
              <a:spcAft>
                <a:spcPts val="200"/>
              </a:spcAft>
              <a:buNone/>
            </a:pPr>
            <a:r>
              <a:rPr lang="pt-PT" sz="1800" b="1" dirty="0"/>
              <a:t>Como é que o IndiKit se relaciona com os Standards humanitários comuns?</a:t>
            </a:r>
          </a:p>
          <a:p>
            <a:pPr>
              <a:lnSpc>
                <a:spcPct val="95000"/>
              </a:lnSpc>
              <a:spcBef>
                <a:spcPts val="0"/>
              </a:spcBef>
              <a:spcAft>
                <a:spcPts val="1500"/>
              </a:spcAft>
            </a:pPr>
            <a:r>
              <a:rPr lang="pt-PT" sz="1600" dirty="0"/>
              <a:t>Os indicadores baseiam-se e recomendam a utilização de standards mínimos comuns</a:t>
            </a:r>
          </a:p>
          <a:p>
            <a:pPr marL="0" indent="0">
              <a:lnSpc>
                <a:spcPct val="95000"/>
              </a:lnSpc>
              <a:spcBef>
                <a:spcPts val="0"/>
              </a:spcBef>
              <a:spcAft>
                <a:spcPts val="200"/>
              </a:spcAft>
              <a:buNone/>
            </a:pPr>
            <a:r>
              <a:rPr lang="pt-PT" sz="1800" b="1" dirty="0"/>
              <a:t>Como foram desenvolvidas as instruções?</a:t>
            </a:r>
          </a:p>
          <a:p>
            <a:pPr>
              <a:lnSpc>
                <a:spcPct val="95000"/>
              </a:lnSpc>
              <a:spcBef>
                <a:spcPts val="0"/>
              </a:spcBef>
              <a:spcAft>
                <a:spcPts val="300"/>
              </a:spcAft>
            </a:pPr>
            <a:r>
              <a:rPr lang="pt-PT" sz="1600" dirty="0"/>
              <a:t>sempre que possível, com base nas instruções oficiais existentes; se não estiver disponível, com base em MEAL e na experiência do pessoal técnico</a:t>
            </a:r>
          </a:p>
          <a:p>
            <a:pPr>
              <a:lnSpc>
                <a:spcPct val="95000"/>
              </a:lnSpc>
              <a:spcBef>
                <a:spcPts val="0"/>
              </a:spcBef>
              <a:spcAft>
                <a:spcPts val="1200"/>
              </a:spcAft>
            </a:pPr>
            <a:r>
              <a:rPr lang="pt-PT" sz="1600" dirty="0"/>
              <a:t>novas instruções, bem como quaisquer alterações, são revistas e validadas por especialistas relevantes na matéria </a:t>
            </a:r>
          </a:p>
        </p:txBody>
      </p:sp>
    </p:spTree>
    <p:extLst>
      <p:ext uri="{BB962C8B-B14F-4D97-AF65-F5344CB8AC3E}">
        <p14:creationId xmlns:p14="http://schemas.microsoft.com/office/powerpoint/2010/main" val="5650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37418"/>
            <a:ext cx="7886700" cy="994172"/>
          </a:xfrm>
        </p:spPr>
        <p:txBody>
          <a:bodyPr/>
          <a:lstStyle/>
          <a:p>
            <a:pPr>
              <a:lnSpc>
                <a:spcPct val="100000"/>
              </a:lnSpc>
              <a:spcBef>
                <a:spcPts val="0"/>
              </a:spcBef>
              <a:spcAft>
                <a:spcPts val="1800"/>
              </a:spcAft>
            </a:pPr>
            <a:r>
              <a:rPr lang="pt-PT" dirty="0"/>
              <a:t>PERGUNTAS FREQUENTES</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051992"/>
            <a:ext cx="3943350" cy="3319958"/>
          </a:xfrm>
          <a:prstGeom prst="rect">
            <a:avLst/>
          </a:prstGeom>
        </p:spPr>
        <p:txBody>
          <a:bodyPr>
            <a:noAutofit/>
          </a:bodyPr>
          <a:lstStyle/>
          <a:p>
            <a:pPr marL="0" indent="0">
              <a:lnSpc>
                <a:spcPct val="97000"/>
              </a:lnSpc>
              <a:spcBef>
                <a:spcPts val="0"/>
              </a:spcBef>
              <a:spcAft>
                <a:spcPts val="300"/>
              </a:spcAft>
              <a:buNone/>
            </a:pPr>
            <a:r>
              <a:rPr lang="pt-PT" sz="1800" b="1" dirty="0"/>
              <a:t>Como posso apoiar o </a:t>
            </a:r>
            <a:r>
              <a:rPr lang="pt-PT" sz="1800" b="1" dirty="0" err="1"/>
              <a:t>IndiKit</a:t>
            </a:r>
            <a:r>
              <a:rPr lang="pt-PT" sz="1800" b="1" dirty="0"/>
              <a:t>?</a:t>
            </a:r>
          </a:p>
          <a:p>
            <a:pPr>
              <a:lnSpc>
                <a:spcPct val="97000"/>
              </a:lnSpc>
              <a:spcBef>
                <a:spcPts val="0"/>
              </a:spcBef>
              <a:spcAft>
                <a:spcPts val="600"/>
              </a:spcAft>
            </a:pPr>
            <a:r>
              <a:rPr lang="pt-PT" sz="1600" dirty="0"/>
              <a:t>propor melhorias usando o feedback na parte inferior de cada página do indicador
ajudar na sua promoção através das redes sociais (por exemplo, </a:t>
            </a:r>
            <a:r>
              <a:rPr lang="pt-PT" sz="1600" dirty="0" err="1"/>
              <a:t>Linked</a:t>
            </a:r>
            <a:r>
              <a:rPr lang="pt-PT" sz="1600" dirty="0"/>
              <a:t>) e e-mails</a:t>
            </a:r>
          </a:p>
        </p:txBody>
      </p:sp>
      <p:pic>
        <p:nvPicPr>
          <p:cNvPr id="4" name="Picture 3">
            <a:extLst>
              <a:ext uri="{FF2B5EF4-FFF2-40B4-BE49-F238E27FC236}">
                <a16:creationId xmlns:a16="http://schemas.microsoft.com/office/drawing/2014/main" id="{33322B1D-F8B9-472C-BA7B-8A931E69EB91}"/>
              </a:ext>
            </a:extLst>
          </p:cNvPr>
          <p:cNvPicPr>
            <a:picLocks noChangeAspect="1"/>
          </p:cNvPicPr>
          <p:nvPr/>
        </p:nvPicPr>
        <p:blipFill>
          <a:blip r:embed="rId3"/>
          <a:stretch>
            <a:fillRect/>
          </a:stretch>
        </p:blipFill>
        <p:spPr>
          <a:xfrm>
            <a:off x="899592" y="2571750"/>
            <a:ext cx="3672408" cy="1995509"/>
          </a:xfrm>
          <a:prstGeom prst="rect">
            <a:avLst/>
          </a:prstGeom>
        </p:spPr>
      </p:pic>
      <p:pic>
        <p:nvPicPr>
          <p:cNvPr id="6" name="Picture 5">
            <a:extLst>
              <a:ext uri="{FF2B5EF4-FFF2-40B4-BE49-F238E27FC236}">
                <a16:creationId xmlns:a16="http://schemas.microsoft.com/office/drawing/2014/main" id="{A936449B-E532-492B-807A-CC54293FA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410" y="1646851"/>
            <a:ext cx="2592289" cy="1713572"/>
          </a:xfrm>
          <a:prstGeom prst="rect">
            <a:avLst/>
          </a:prstGeom>
        </p:spPr>
      </p:pic>
      <p:pic>
        <p:nvPicPr>
          <p:cNvPr id="7" name="Picture 6">
            <a:extLst>
              <a:ext uri="{FF2B5EF4-FFF2-40B4-BE49-F238E27FC236}">
                <a16:creationId xmlns:a16="http://schemas.microsoft.com/office/drawing/2014/main" id="{C3CE84FB-C281-4026-92E9-75990BD87E89}"/>
              </a:ext>
            </a:extLst>
          </p:cNvPr>
          <p:cNvPicPr>
            <a:picLocks noChangeAspect="1"/>
          </p:cNvPicPr>
          <p:nvPr/>
        </p:nvPicPr>
        <p:blipFill>
          <a:blip r:embed="rId5"/>
          <a:stretch>
            <a:fillRect/>
          </a:stretch>
        </p:blipFill>
        <p:spPr>
          <a:xfrm>
            <a:off x="5364726" y="211746"/>
            <a:ext cx="2499659" cy="1318278"/>
          </a:xfrm>
          <a:prstGeom prst="rect">
            <a:avLst/>
          </a:prstGeom>
          <a:ln>
            <a:solidFill>
              <a:schemeClr val="bg1">
                <a:lumMod val="65000"/>
              </a:schemeClr>
            </a:solidFill>
          </a:ln>
        </p:spPr>
      </p:pic>
      <p:pic>
        <p:nvPicPr>
          <p:cNvPr id="2" name="Picture 1">
            <a:extLst>
              <a:ext uri="{FF2B5EF4-FFF2-40B4-BE49-F238E27FC236}">
                <a16:creationId xmlns:a16="http://schemas.microsoft.com/office/drawing/2014/main" id="{15567A5F-6B58-47BE-BD32-522A9D034E88}"/>
              </a:ext>
            </a:extLst>
          </p:cNvPr>
          <p:cNvPicPr>
            <a:picLocks noChangeAspect="1"/>
          </p:cNvPicPr>
          <p:nvPr/>
        </p:nvPicPr>
        <p:blipFill rotWithShape="1">
          <a:blip r:embed="rId6"/>
          <a:srcRect l="12201" t="29747" r="36613" b="22001"/>
          <a:stretch/>
        </p:blipFill>
        <p:spPr>
          <a:xfrm>
            <a:off x="5364726" y="3478532"/>
            <a:ext cx="2499659" cy="1325466"/>
          </a:xfrm>
          <a:prstGeom prst="rect">
            <a:avLst/>
          </a:prstGeom>
          <a:ln>
            <a:solidFill>
              <a:schemeClr val="bg1">
                <a:lumMod val="75000"/>
              </a:schemeClr>
            </a:solidFill>
          </a:ln>
        </p:spPr>
      </p:pic>
    </p:spTree>
    <p:extLst>
      <p:ext uri="{BB962C8B-B14F-4D97-AF65-F5344CB8AC3E}">
        <p14:creationId xmlns:p14="http://schemas.microsoft.com/office/powerpoint/2010/main" val="76932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8205A-3975-AB70-7CC4-0E92639E6974}"/>
              </a:ext>
            </a:extLst>
          </p:cNvPr>
          <p:cNvSpPr>
            <a:spLocks noGrp="1"/>
          </p:cNvSpPr>
          <p:nvPr>
            <p:ph type="ctrTitle"/>
          </p:nvPr>
        </p:nvSpPr>
        <p:spPr>
          <a:xfrm>
            <a:off x="683568" y="627534"/>
            <a:ext cx="6690766" cy="2880320"/>
          </a:xfrm>
        </p:spPr>
        <p:txBody>
          <a:bodyPr/>
          <a:lstStyle/>
          <a:p>
            <a:r>
              <a:rPr lang="en-US" sz="4400" dirty="0" err="1"/>
              <a:t>Veja</a:t>
            </a:r>
            <a:r>
              <a:rPr lang="en-US" sz="4400" dirty="0"/>
              <a:t> </a:t>
            </a:r>
            <a:r>
              <a:rPr lang="en-US" sz="4400" dirty="0" err="1"/>
              <a:t>mais</a:t>
            </a:r>
            <a:r>
              <a:rPr lang="en-US" sz="4400" dirty="0"/>
              <a:t> de </a:t>
            </a:r>
            <a:r>
              <a:rPr lang="en-US" sz="4400" dirty="0" err="1"/>
              <a:t>perto</a:t>
            </a:r>
            <a:r>
              <a:rPr lang="en-US" sz="4400" dirty="0"/>
              <a:t> o que o IndiKit </a:t>
            </a:r>
            <a:r>
              <a:rPr lang="en-US" sz="4400" dirty="0" err="1"/>
              <a:t>oferece</a:t>
            </a:r>
            <a:r>
              <a:rPr lang="en-US" sz="4400" dirty="0"/>
              <a:t>!</a:t>
            </a:r>
            <a:br>
              <a:rPr lang="en-US" sz="4400" dirty="0"/>
            </a:br>
            <a:br>
              <a:rPr lang="en-US" sz="4400" dirty="0"/>
            </a:br>
            <a:r>
              <a:rPr lang="en-US" sz="4400" u="sng" dirty="0">
                <a:solidFill>
                  <a:schemeClr val="bg1">
                    <a:lumMod val="75000"/>
                  </a:schemeClr>
                </a:solidFill>
              </a:rPr>
              <a:t>pt.indikit.net</a:t>
            </a:r>
            <a:endParaRPr lang="cs-CZ" sz="4400" u="sng" dirty="0">
              <a:solidFill>
                <a:schemeClr val="bg1">
                  <a:lumMod val="75000"/>
                </a:schemeClr>
              </a:solidFill>
            </a:endParaRPr>
          </a:p>
        </p:txBody>
      </p:sp>
    </p:spTree>
    <p:extLst>
      <p:ext uri="{BB962C8B-B14F-4D97-AF65-F5344CB8AC3E}">
        <p14:creationId xmlns:p14="http://schemas.microsoft.com/office/powerpoint/2010/main" val="34142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A3714-E4C4-D414-1C32-D1DE5C952C13}"/>
              </a:ext>
            </a:extLst>
          </p:cNvPr>
          <p:cNvSpPr>
            <a:spLocks noGrp="1"/>
          </p:cNvSpPr>
          <p:nvPr>
            <p:ph type="ctrTitle"/>
          </p:nvPr>
        </p:nvSpPr>
        <p:spPr>
          <a:xfrm>
            <a:off x="4572000" y="1131590"/>
            <a:ext cx="4104456" cy="1720800"/>
          </a:xfrm>
        </p:spPr>
        <p:txBody>
          <a:bodyPr/>
          <a:lstStyle/>
          <a:p>
            <a:pPr>
              <a:spcAft>
                <a:spcPts val="600"/>
              </a:spcAft>
            </a:pPr>
            <a:r>
              <a:rPr lang="en-US" dirty="0" err="1"/>
              <a:t>Tem</a:t>
            </a:r>
            <a:r>
              <a:rPr lang="en-US" dirty="0"/>
              <a:t> </a:t>
            </a:r>
            <a:r>
              <a:rPr lang="en-US" dirty="0" err="1"/>
              <a:t>dúvidas</a:t>
            </a:r>
            <a:r>
              <a:rPr lang="en-US" dirty="0"/>
              <a:t>? </a:t>
            </a:r>
            <a:br>
              <a:rPr lang="en-US" dirty="0"/>
            </a:br>
            <a:br>
              <a:rPr lang="en-US" dirty="0"/>
            </a:br>
            <a:r>
              <a:rPr lang="en-US" dirty="0"/>
              <a:t>Entre </a:t>
            </a:r>
            <a:r>
              <a:rPr lang="en-US" dirty="0" err="1"/>
              <a:t>em</a:t>
            </a:r>
            <a:r>
              <a:rPr lang="en-US" dirty="0"/>
              <a:t> </a:t>
            </a:r>
            <a:r>
              <a:rPr lang="en-US" dirty="0" err="1"/>
              <a:t>contato</a:t>
            </a:r>
            <a:r>
              <a:rPr lang="en-US" dirty="0"/>
              <a:t> com o </a:t>
            </a:r>
            <a:r>
              <a:rPr lang="en-US" dirty="0" err="1"/>
              <a:t>IndiKit</a:t>
            </a:r>
            <a:r>
              <a:rPr lang="en-US" dirty="0"/>
              <a:t>! 
</a:t>
            </a:r>
            <a:endParaRPr lang="cs-CZ" dirty="0"/>
          </a:p>
        </p:txBody>
      </p:sp>
      <p:sp>
        <p:nvSpPr>
          <p:cNvPr id="3" name="Podnadpis 2">
            <a:extLst>
              <a:ext uri="{FF2B5EF4-FFF2-40B4-BE49-F238E27FC236}">
                <a16:creationId xmlns:a16="http://schemas.microsoft.com/office/drawing/2014/main" id="{38DE1380-0805-BC6E-8616-C80D78F94622}"/>
              </a:ext>
            </a:extLst>
          </p:cNvPr>
          <p:cNvSpPr>
            <a:spLocks noGrp="1"/>
          </p:cNvSpPr>
          <p:nvPr>
            <p:ph type="subTitle" idx="1"/>
          </p:nvPr>
        </p:nvSpPr>
        <p:spPr/>
        <p:txBody>
          <a:bodyPr/>
          <a:lstStyle/>
          <a:p>
            <a:pPr>
              <a:spcAft>
                <a:spcPts val="1200"/>
              </a:spcAft>
            </a:pPr>
            <a:r>
              <a:rPr lang="en-US" b="1" dirty="0"/>
              <a:t>Petr Schmied</a:t>
            </a:r>
            <a:endParaRPr lang="cs-CZ" b="1" dirty="0"/>
          </a:p>
          <a:p>
            <a:pPr>
              <a:spcBef>
                <a:spcPts val="0"/>
              </a:spcBef>
              <a:spcAft>
                <a:spcPts val="700"/>
              </a:spcAft>
            </a:pPr>
            <a:r>
              <a:rPr lang="en-US" dirty="0"/>
              <a:t>IndiKit Manager </a:t>
            </a:r>
            <a:br>
              <a:rPr lang="cs-CZ" dirty="0"/>
            </a:br>
            <a:r>
              <a:rPr lang="en-US" dirty="0"/>
              <a:t>petr.schmied</a:t>
            </a:r>
            <a:r>
              <a:rPr lang="cs-CZ" dirty="0"/>
              <a:t>@peopleinneed.net</a:t>
            </a:r>
            <a:br>
              <a:rPr lang="cs-CZ" dirty="0"/>
            </a:br>
            <a:r>
              <a:rPr lang="en-US" u="sng" dirty="0" err="1"/>
              <a:t>pt.indikit</a:t>
            </a:r>
            <a:r>
              <a:rPr lang="cs-CZ" u="sng" dirty="0"/>
              <a:t>.net</a:t>
            </a:r>
          </a:p>
        </p:txBody>
      </p:sp>
    </p:spTree>
    <p:extLst>
      <p:ext uri="{BB962C8B-B14F-4D97-AF65-F5344CB8AC3E}">
        <p14:creationId xmlns:p14="http://schemas.microsoft.com/office/powerpoint/2010/main" val="1095369824"/>
      </p:ext>
    </p:extLst>
  </p:cSld>
  <p:clrMapOvr>
    <a:masterClrMapping/>
  </p:clrMapOvr>
</p:sld>
</file>

<file path=ppt/theme/theme1.xml><?xml version="1.0" encoding="utf-8"?>
<a:theme xmlns:a="http://schemas.openxmlformats.org/drawingml/2006/main" name="Snímky s texty/obrazy">
  <a:themeElements>
    <a:clrScheme name="PIN Basic Colours POWERPOINT">
      <a:dk1>
        <a:sysClr val="windowText" lastClr="000000"/>
      </a:dk1>
      <a:lt1>
        <a:sysClr val="window" lastClr="FFFFFF"/>
      </a:lt1>
      <a:dk2>
        <a:srgbClr val="14418B"/>
      </a:dk2>
      <a:lt2>
        <a:srgbClr val="E8E9E9"/>
      </a:lt2>
      <a:accent1>
        <a:srgbClr val="14418B"/>
      </a:accent1>
      <a:accent2>
        <a:srgbClr val="EB5A4A"/>
      </a:accent2>
      <a:accent3>
        <a:srgbClr val="F9B000"/>
      </a:accent3>
      <a:accent4>
        <a:srgbClr val="49BDCF"/>
      </a:accent4>
      <a:accent5>
        <a:srgbClr val="43B386"/>
      </a:accent5>
      <a:accent6>
        <a:srgbClr val="E94161"/>
      </a:accent6>
      <a:hlink>
        <a:srgbClr val="14418B"/>
      </a:hlink>
      <a:folHlink>
        <a:srgbClr val="8E8D8D"/>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template-POWERPOINT basic EN.potx" id="{5B53625B-C775-46A3-BE5B-558D76BBAA78}" vid="{31624707-BB9C-46F7-BA6E-2FFD2F295DA8}"/>
    </a:ext>
  </a:extLst>
</a:theme>
</file>

<file path=ppt/theme/theme2.xml><?xml version="1.0" encoding="utf-8"?>
<a:theme xmlns:a="http://schemas.openxmlformats.org/drawingml/2006/main" name="Předělové snímky PIN">
  <a:themeElements>
    <a:clrScheme name="PIN Basic Colours POWERPOINT">
      <a:dk1>
        <a:sysClr val="windowText" lastClr="000000"/>
      </a:dk1>
      <a:lt1>
        <a:sysClr val="window" lastClr="FFFFFF"/>
      </a:lt1>
      <a:dk2>
        <a:srgbClr val="14418B"/>
      </a:dk2>
      <a:lt2>
        <a:srgbClr val="E8E9E9"/>
      </a:lt2>
      <a:accent1>
        <a:srgbClr val="14418B"/>
      </a:accent1>
      <a:accent2>
        <a:srgbClr val="EB5A4A"/>
      </a:accent2>
      <a:accent3>
        <a:srgbClr val="F9B000"/>
      </a:accent3>
      <a:accent4>
        <a:srgbClr val="49BDCF"/>
      </a:accent4>
      <a:accent5>
        <a:srgbClr val="43B386"/>
      </a:accent5>
      <a:accent6>
        <a:srgbClr val="E94161"/>
      </a:accent6>
      <a:hlink>
        <a:srgbClr val="14418B"/>
      </a:hlink>
      <a:folHlink>
        <a:srgbClr val="8E8D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template-POWERPOINT basic EN.potx" id="{5B53625B-C775-46A3-BE5B-558D76BBAA78}" vid="{D8934042-627A-4D4D-88B0-396194936E63}"/>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2523480165A77479BBC6290D329B0A1" ma:contentTypeVersion="15" ma:contentTypeDescription="Vytvoří nový dokument" ma:contentTypeScope="" ma:versionID="88d0d05732746ec51f05a1d54b9ff811">
  <xsd:schema xmlns:xsd="http://www.w3.org/2001/XMLSchema" xmlns:xs="http://www.w3.org/2001/XMLSchema" xmlns:p="http://schemas.microsoft.com/office/2006/metadata/properties" xmlns:ns3="26c15f95-3dc8-4db6-9457-cb9a76ae104c" xmlns:ns4="3aab5c5e-626c-4a0f-b283-4f98dab6ae3c" targetNamespace="http://schemas.microsoft.com/office/2006/metadata/properties" ma:root="true" ma:fieldsID="2fd3dfd0634d36038a6eae936e8640cb" ns3:_="" ns4:_="">
    <xsd:import namespace="26c15f95-3dc8-4db6-9457-cb9a76ae104c"/>
    <xsd:import namespace="3aab5c5e-626c-4a0f-b283-4f98dab6ae3c"/>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LengthInSecond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15f95-3dc8-4db6-9457-cb9a76ae104c" elementFormDefault="qualified">
    <xsd:import namespace="http://schemas.microsoft.com/office/2006/documentManagement/types"/>
    <xsd:import namespace="http://schemas.microsoft.com/office/infopath/2007/PartnerControls"/>
    <xsd:element name="SharedWithDetails" ma:index="8" nillable="true" ma:displayName="Sdílené s podrobnostmi" ma:description="" ma:internalName="SharedWithDetails" ma:readOnly="true">
      <xsd:simpleType>
        <xsd:restriction base="dms:Note">
          <xsd:maxLength value="255"/>
        </xsd:restriction>
      </xsd:simpleType>
    </xsd:element>
    <xsd:element name="SharedWithUsers" ma:index="9"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ab5c5e-626c-4a0f-b283-4f98dab6ae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6c15f95-3dc8-4db6-9457-cb9a76ae104c">
      <UserInfo>
        <DisplayName>Kocian Tomáš</DisplayName>
        <AccountId>752</AccountId>
        <AccountType/>
      </UserInfo>
      <UserInfo>
        <DisplayName>Guevarra Gilbert</DisplayName>
        <AccountId>22356</AccountId>
        <AccountType/>
      </UserInfo>
      <UserInfo>
        <DisplayName>Ramos Rona Raisa</DisplayName>
        <AccountId>22612</AccountId>
        <AccountType/>
      </UserInfo>
    </SharedWithUsers>
    <_activity xmlns="3aab5c5e-626c-4a0f-b283-4f98dab6ae3c" xsi:nil="true"/>
  </documentManagement>
</p:properties>
</file>

<file path=customXml/itemProps1.xml><?xml version="1.0" encoding="utf-8"?>
<ds:datastoreItem xmlns:ds="http://schemas.openxmlformats.org/officeDocument/2006/customXml" ds:itemID="{4B8AE192-CE16-477F-B582-18F19618A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15f95-3dc8-4db6-9457-cb9a76ae104c"/>
    <ds:schemaRef ds:uri="3aab5c5e-626c-4a0f-b283-4f98dab6ae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6D26C0-221B-470F-A71C-1525BDAA0711}">
  <ds:schemaRefs>
    <ds:schemaRef ds:uri="http://schemas.microsoft.com/sharepoint/v3/contenttype/forms"/>
  </ds:schemaRefs>
</ds:datastoreItem>
</file>

<file path=customXml/itemProps3.xml><?xml version="1.0" encoding="utf-8"?>
<ds:datastoreItem xmlns:ds="http://schemas.openxmlformats.org/officeDocument/2006/customXml" ds:itemID="{CA6FA1A2-CA24-422B-A677-5C1E827AB95D}">
  <ds:schemaRefs>
    <ds:schemaRef ds:uri="http://schemas.microsoft.com/office/infopath/2007/PartnerControls"/>
    <ds:schemaRef ds:uri="http://purl.org/dc/elements/1.1/"/>
    <ds:schemaRef ds:uri="3aab5c5e-626c-4a0f-b283-4f98dab6ae3c"/>
    <ds:schemaRef ds:uri="http://schemas.microsoft.com/office/2006/documentManagement/types"/>
    <ds:schemaRef ds:uri="http://purl.org/dc/terms/"/>
    <ds:schemaRef ds:uri="26c15f95-3dc8-4db6-9457-cb9a76ae104c"/>
    <ds:schemaRef ds:uri="http://schemas.openxmlformats.org/package/2006/metadata/core-properti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2124</Words>
  <Application>Microsoft Office PowerPoint</Application>
  <PresentationFormat>On-screen Show (16:9)</PresentationFormat>
  <Paragraphs>120</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Wingdings</vt:lpstr>
      <vt:lpstr>Snímky s texty/obrazy</vt:lpstr>
      <vt:lpstr>Předělové snímky PIN</vt:lpstr>
      <vt:lpstr>IndiKit:  Instruções para                a formulação de indicatores para      Ajuda Humanotária        e Cooperação para              o Desenvolvimento</vt:lpstr>
      <vt:lpstr>INTRODUÇÃO AO INDIKIT</vt:lpstr>
      <vt:lpstr>QUEM PODE BENEFICIAR DO INDIKIT?</vt:lpstr>
      <vt:lpstr>O QUE OFERECE O INDIKIT?</vt:lpstr>
      <vt:lpstr>PERGUNTAS FREQUENTES</vt:lpstr>
      <vt:lpstr>PERGUNTAS FREQUENTES</vt:lpstr>
      <vt:lpstr>Veja mais de perto o que o IndiKit oferece!  pt.indikit.net</vt:lpstr>
      <vt:lpstr>Tem dúvidas?   Entre em contato com o IndiKit!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of the presentation</dc:title>
  <dc:creator/>
  <cp:lastModifiedBy/>
  <cp:revision>2</cp:revision>
  <dcterms:created xsi:type="dcterms:W3CDTF">2022-09-10T16:24:39Z</dcterms:created>
  <dcterms:modified xsi:type="dcterms:W3CDTF">2023-07-13T12:53:10Z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0x010100C2523480165A77479BBC6290D329B0A1</vt:lpwstr>
  </property>
</Properties>
</file>