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4"/>
    <p:sldMasterId id="2147483769" r:id="rId5"/>
  </p:sldMasterIdLst>
  <p:notesMasterIdLst>
    <p:notesMasterId r:id="rId14"/>
  </p:notesMasterIdLst>
  <p:handoutMasterIdLst>
    <p:handoutMasterId r:id="rId15"/>
  </p:handoutMasterIdLst>
  <p:sldIdLst>
    <p:sldId id="275" r:id="rId6"/>
    <p:sldId id="289" r:id="rId7"/>
    <p:sldId id="293" r:id="rId8"/>
    <p:sldId id="290" r:id="rId9"/>
    <p:sldId id="291" r:id="rId10"/>
    <p:sldId id="292" r:id="rId11"/>
    <p:sldId id="282" r:id="rId12"/>
    <p:sldId id="278"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9"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18B"/>
    <a:srgbClr val="FF3300"/>
    <a:srgbClr val="FFFFFF"/>
    <a:srgbClr val="73B6AF"/>
    <a:srgbClr val="EEF3FC"/>
    <a:srgbClr val="2C539D"/>
    <a:srgbClr val="68B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3" autoAdjust="0"/>
    <p:restoredTop sz="26702" autoAdjust="0"/>
  </p:normalViewPr>
  <p:slideViewPr>
    <p:cSldViewPr>
      <p:cViewPr varScale="1">
        <p:scale>
          <a:sx n="24" d="100"/>
          <a:sy n="24" d="100"/>
        </p:scale>
        <p:origin x="2408" y="28"/>
      </p:cViewPr>
      <p:guideLst>
        <p:guide orient="horz" pos="849"/>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1" d="100"/>
          <a:sy n="51" d="100"/>
        </p:scale>
        <p:origin x="2692" y="5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074530-62B5-4946-899E-989C8C21C67A}" type="datetimeFigureOut">
              <a:rPr lang="cs-CZ" smtClean="0"/>
              <a:t>18.08.2023</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010A0F-8974-4FBE-83E2-D671DC57D6DC}" type="slidenum">
              <a:rPr lang="cs-CZ" smtClean="0"/>
              <a:t>‹Nº›</a:t>
            </a:fld>
            <a:endParaRPr lang="cs-CZ"/>
          </a:p>
        </p:txBody>
      </p:sp>
    </p:spTree>
    <p:extLst>
      <p:ext uri="{BB962C8B-B14F-4D97-AF65-F5344CB8AC3E}">
        <p14:creationId xmlns:p14="http://schemas.microsoft.com/office/powerpoint/2010/main" val="2479523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310C1676-75CC-47DF-B6F8-7B04CEB5C258}" type="datetimeFigureOut">
              <a:rPr lang="cs-CZ"/>
              <a:pPr>
                <a:defRPr/>
              </a:pPr>
              <a:t>18.08.2023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2264F2C3-F260-4FCF-8ABC-65A4DB4F2F1F}" type="slidenum">
              <a:rPr lang="cs-CZ"/>
              <a:pPr>
                <a:defRPr/>
              </a:pPr>
              <a:t>‹Nº›</a:t>
            </a:fld>
            <a:endParaRPr lang="cs-CZ"/>
          </a:p>
        </p:txBody>
      </p:sp>
    </p:spTree>
    <p:extLst>
      <p:ext uri="{BB962C8B-B14F-4D97-AF65-F5344CB8AC3E}">
        <p14:creationId xmlns:p14="http://schemas.microsoft.com/office/powerpoint/2010/main" val="19761376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Esta presentación ha sido preparada por </a:t>
            </a:r>
            <a:r>
              <a:rPr lang="es-ES" dirty="0" err="1"/>
              <a:t>People</a:t>
            </a:r>
            <a:r>
              <a:rPr lang="es-ES" dirty="0"/>
              <a:t> in </a:t>
            </a:r>
            <a:r>
              <a:rPr lang="es-ES" dirty="0" err="1"/>
              <a:t>Need</a:t>
            </a:r>
            <a:r>
              <a:rPr lang="es-ES" dirty="0"/>
              <a:t> (PIN) y Ayuda en Acción para ayudarle a presentar </a:t>
            </a:r>
            <a:r>
              <a:rPr lang="es-ES" dirty="0" err="1"/>
              <a:t>IndiKit</a:t>
            </a:r>
            <a:r>
              <a:rPr lang="es-ES" dirty="0"/>
              <a:t> a sus colegas y organizaciones asociadas. Debajo de cada diapositiva encontrará sugerencias sobre lo que puede decir sobre la diapositiva en cuestión. </a:t>
            </a:r>
          </a:p>
          <a:p>
            <a:endParaRPr lang="es-ES" dirty="0"/>
          </a:p>
          <a:p>
            <a:r>
              <a:rPr lang="es-ES" dirty="0"/>
              <a:t>Preséntate a ti mismo y a la presentación: </a:t>
            </a:r>
            <a:r>
              <a:rPr lang="es-ES" i="1" dirty="0"/>
              <a:t>"En esta breve presentación me gustaría presentarles una herramienta de </a:t>
            </a:r>
            <a:r>
              <a:rPr lang="es-ES" i="1" dirty="0" smtClean="0"/>
              <a:t>monitoreo </a:t>
            </a:r>
            <a:r>
              <a:rPr lang="es-ES" i="1" dirty="0"/>
              <a:t>y evaluación llamada </a:t>
            </a:r>
            <a:r>
              <a:rPr lang="es-ES" i="1" dirty="0" err="1"/>
              <a:t>IndiKit</a:t>
            </a:r>
            <a:r>
              <a:rPr lang="es-ES" i="1" dirty="0"/>
              <a:t> y explicarles cómo puede ayudarles en su trabajo".</a:t>
            </a:r>
            <a:endParaRPr lang="en-US" i="1"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1</a:t>
            </a:fld>
            <a:endParaRPr lang="cs-CZ"/>
          </a:p>
        </p:txBody>
      </p:sp>
    </p:spTree>
    <p:extLst>
      <p:ext uri="{BB962C8B-B14F-4D97-AF65-F5344CB8AC3E}">
        <p14:creationId xmlns:p14="http://schemas.microsoft.com/office/powerpoint/2010/main" val="3944115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S" i="1" dirty="0"/>
              <a:t>"</a:t>
            </a:r>
            <a:r>
              <a:rPr lang="es-ES" i="1" dirty="0" err="1"/>
              <a:t>IndiKit</a:t>
            </a:r>
            <a:r>
              <a:rPr lang="es-ES" i="1" dirty="0"/>
              <a:t> proporciona </a:t>
            </a:r>
            <a:r>
              <a:rPr lang="es-ES" b="1" i="1" dirty="0"/>
              <a:t>orientación</a:t>
            </a:r>
            <a:r>
              <a:rPr lang="es-ES" i="1" dirty="0"/>
              <a:t> práctica y fácil de entender sobre el uso de los indicadores más utilizados a nivel de proyecto en más de 24 </a:t>
            </a:r>
            <a:r>
              <a:rPr lang="es-ES" b="1" i="1" dirty="0"/>
              <a:t>sectores</a:t>
            </a:r>
            <a:r>
              <a:rPr lang="es-ES" b="1" i="1" baseline="0" dirty="0"/>
              <a:t> y temáticas</a:t>
            </a:r>
            <a:r>
              <a:rPr lang="es-ES" i="1" dirty="0"/>
              <a:t>, como XXXX [proporcionar ejemplos relevantes para lo que interesa al</a:t>
            </a:r>
            <a:r>
              <a:rPr lang="es-ES" i="1" baseline="0" dirty="0"/>
              <a:t> público ante el que se está presentando</a:t>
            </a:r>
            <a:r>
              <a:rPr lang="es-ES" i="1" dirty="0"/>
              <a:t>]. Es la guía de indicadores en línea más completa".</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s-ES"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s-ES" i="1" dirty="0"/>
              <a:t>"El sitio web ofrece orientación sobre más de </a:t>
            </a:r>
            <a:r>
              <a:rPr lang="es-ES" b="1" i="1" dirty="0"/>
              <a:t>500 indicadores entre los más utilizados</a:t>
            </a:r>
            <a:r>
              <a:rPr lang="es-ES" i="1" dirty="0"/>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s-ES"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s-ES" i="1" dirty="0"/>
              <a:t>"La orientación se basa en </a:t>
            </a:r>
            <a:r>
              <a:rPr lang="es-ES" b="1" i="1" dirty="0"/>
              <a:t>las normas y orientaciones existentes </a:t>
            </a:r>
            <a:r>
              <a:rPr lang="es-ES" i="1" dirty="0"/>
              <a:t>proporcionadas por los</a:t>
            </a:r>
            <a:r>
              <a:rPr lang="es-ES" i="1" baseline="0" dirty="0"/>
              <a:t> Estándares</a:t>
            </a:r>
            <a:r>
              <a:rPr lang="es-ES" i="1" dirty="0"/>
              <a:t> Esfera, diversos organismos de las Naciones Unidas y donantes".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s-ES"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s-ES" i="1" dirty="0"/>
              <a:t>"El principal objetivo de </a:t>
            </a:r>
            <a:r>
              <a:rPr lang="es-ES" i="1" dirty="0" err="1"/>
              <a:t>IndiKit</a:t>
            </a:r>
            <a:r>
              <a:rPr lang="es-ES" i="1" dirty="0"/>
              <a:t> es 1) ahorrar </a:t>
            </a:r>
            <a:r>
              <a:rPr lang="es-ES" b="1" i="1" dirty="0"/>
              <a:t>tiempo</a:t>
            </a:r>
            <a:r>
              <a:rPr lang="es-ES" i="1" dirty="0"/>
              <a:t> a los cooperantes y 2) ayudarles a mejorar la </a:t>
            </a:r>
            <a:r>
              <a:rPr lang="es-ES" b="1" i="1" dirty="0"/>
              <a:t>calidad</a:t>
            </a:r>
            <a:r>
              <a:rPr lang="es-ES" i="1" dirty="0"/>
              <a:t> de su </a:t>
            </a:r>
            <a:r>
              <a:rPr lang="es-ES" i="1" dirty="0" smtClean="0"/>
              <a:t>monitoreo </a:t>
            </a:r>
            <a:r>
              <a:rPr lang="es-ES" i="1" dirty="0"/>
              <a:t>y evaluación".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s-ES"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s-ES" i="1" dirty="0"/>
              <a:t>"El sitio web es visitado anualmente por </a:t>
            </a:r>
            <a:r>
              <a:rPr lang="es-ES" b="1" i="1" dirty="0"/>
              <a:t>más de 60.000 personas </a:t>
            </a:r>
            <a:r>
              <a:rPr lang="es-ES" i="1" dirty="0"/>
              <a:t>- de los países donantes (por ejemplo, EE.UU. y el Reino Unido), pero sobre todo de las regiones afectadas por crisis humanitarias o altos niveles de pobreza, como África Oriental y Oriente Medio."</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s-ES"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s-ES" i="1" dirty="0"/>
              <a:t>"</a:t>
            </a:r>
            <a:r>
              <a:rPr lang="es-ES" i="1" dirty="0" err="1"/>
              <a:t>IndiKit</a:t>
            </a:r>
            <a:r>
              <a:rPr lang="es-ES" i="1" dirty="0"/>
              <a:t> fue desarrollado en 2016 por la organización humanitaria checa </a:t>
            </a:r>
            <a:r>
              <a:rPr lang="es-ES" b="1" i="1" dirty="0" err="1"/>
              <a:t>People</a:t>
            </a:r>
            <a:r>
              <a:rPr lang="es-ES" b="1" i="1" dirty="0"/>
              <a:t> in </a:t>
            </a:r>
            <a:r>
              <a:rPr lang="es-ES" b="1" i="1" dirty="0" err="1"/>
              <a:t>Need</a:t>
            </a:r>
            <a:r>
              <a:rPr lang="es-ES" i="1" dirty="0"/>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s-ES"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s-ES" i="1" dirty="0"/>
              <a:t>"Está disponible en </a:t>
            </a:r>
            <a:r>
              <a:rPr lang="es-ES" b="1" i="1" dirty="0"/>
              <a:t>inglés, portugués</a:t>
            </a:r>
            <a:r>
              <a:rPr lang="es-ES" i="1" dirty="0"/>
              <a:t>, y gracias al apoyo de la organización </a:t>
            </a:r>
            <a:r>
              <a:rPr lang="es-ES" b="1" i="1" dirty="0"/>
              <a:t>Ayuda en Acción </a:t>
            </a:r>
            <a:r>
              <a:rPr lang="es-ES" i="1" dirty="0"/>
              <a:t>también en español. La versión en francés estará disponible en 2024.“</a:t>
            </a:r>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2</a:t>
            </a:fld>
            <a:endParaRPr lang="cs-CZ"/>
          </a:p>
        </p:txBody>
      </p:sp>
    </p:spTree>
    <p:extLst>
      <p:ext uri="{BB962C8B-B14F-4D97-AF65-F5344CB8AC3E}">
        <p14:creationId xmlns:p14="http://schemas.microsoft.com/office/powerpoint/2010/main" val="3225444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S" i="1" noProof="0" dirty="0"/>
              <a:t>"Veamos ahora quién puede beneficiarse más de la ayuda que ofrece IndiKit".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s-ES" i="1" noProof="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s-ES" i="1" noProof="0" dirty="0"/>
              <a:t>"IndiKit es muy útil para</a:t>
            </a:r>
          </a:p>
          <a:p>
            <a:pPr marL="0" marR="0" lvl="0" indent="0" algn="l" defTabSz="914400" rtl="0" eaLnBrk="1" fontAlgn="base" latinLnBrk="0" hangingPunct="1">
              <a:lnSpc>
                <a:spcPct val="100000"/>
              </a:lnSpc>
              <a:spcBef>
                <a:spcPct val="30000"/>
              </a:spcBef>
              <a:spcAft>
                <a:spcPct val="0"/>
              </a:spcAft>
              <a:buClrTx/>
              <a:buSzTx/>
              <a:buFontTx/>
              <a:buNone/>
              <a:tabLst/>
              <a:defRPr/>
            </a:pPr>
            <a:r>
              <a:rPr lang="es-ES" i="1" noProof="0" dirty="0"/>
              <a:t>     - las personas que </a:t>
            </a:r>
            <a:r>
              <a:rPr lang="es-ES" b="1" i="1" noProof="0" dirty="0"/>
              <a:t>redactan propuestas</a:t>
            </a:r>
            <a:r>
              <a:rPr lang="es-ES" i="1" noProof="0" dirty="0"/>
              <a:t>, ya que pueden encontrar allí fácilmente indicadores que pueden utilizar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s-ES" i="1" noProof="0" dirty="0"/>
              <a:t>     - las personas que </a:t>
            </a:r>
            <a:r>
              <a:rPr lang="es-ES" b="1" i="1" noProof="0" dirty="0"/>
              <a:t>diseñan marcos MEAL</a:t>
            </a:r>
            <a:r>
              <a:rPr lang="es-ES" i="1" noProof="0" dirty="0"/>
              <a:t>, ya que IndiKit no sólo ofrece indicadores, sino también orientación sobre cómo utilizarlos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s-ES" i="1" noProof="0" dirty="0"/>
              <a:t>     - personas que </a:t>
            </a:r>
            <a:r>
              <a:rPr lang="es-ES" b="1" i="1" noProof="0" dirty="0"/>
              <a:t>preparan encuestas </a:t>
            </a:r>
            <a:r>
              <a:rPr lang="es-ES" i="1" noProof="0" dirty="0"/>
              <a:t>y analizan sus datos, ya que para cada indicador, IndiKit indica cómo recopilar los datos (a menudo incluso proporciona preguntas específicas para la encuesta) y cómo analizarlos.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s-ES" i="1" noProof="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s-ES" i="1" noProof="0" dirty="0"/>
              <a:t>IndiKit también puede ser útil cuando </a:t>
            </a:r>
            <a:r>
              <a:rPr lang="es-ES" b="1" i="1" noProof="0" dirty="0"/>
              <a:t>trabajas para mejorar las capacidades MEAL </a:t>
            </a:r>
            <a:r>
              <a:rPr lang="es-ES" i="1" noProof="0" dirty="0"/>
              <a:t>de tus compañeros/as u organizaciones asociadas, ya que proporciona muchas orientaciones prácticas".</a:t>
            </a:r>
            <a:endParaRPr lang="en-US" i="1" noProof="0"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3</a:t>
            </a:fld>
            <a:endParaRPr lang="cs-CZ"/>
          </a:p>
        </p:txBody>
      </p:sp>
    </p:spTree>
    <p:extLst>
      <p:ext uri="{BB962C8B-B14F-4D97-AF65-F5344CB8AC3E}">
        <p14:creationId xmlns:p14="http://schemas.microsoft.com/office/powerpoint/2010/main" val="2536770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"Veamos ahora qué ofrece exactamente </a:t>
            </a:r>
            <a:r>
              <a:rPr lang="es-ES" i="1" dirty="0" err="1"/>
              <a:t>IndiKit</a:t>
            </a:r>
            <a:r>
              <a:rPr lang="es-ES" i="1" dirty="0"/>
              <a:t>:</a:t>
            </a:r>
          </a:p>
          <a:p>
            <a:r>
              <a:rPr lang="es-ES" i="1" dirty="0"/>
              <a:t>    - en primer lugar, proporciona </a:t>
            </a:r>
            <a:r>
              <a:rPr lang="es-ES" b="1" i="1" dirty="0"/>
              <a:t>definiciones</a:t>
            </a:r>
            <a:r>
              <a:rPr lang="es-ES" i="1" dirty="0"/>
              <a:t> de los más de 500 indicadores más utilizados</a:t>
            </a:r>
          </a:p>
          <a:p>
            <a:r>
              <a:rPr lang="es-ES" i="1" dirty="0"/>
              <a:t>    - para cada indicador, ofrece </a:t>
            </a:r>
            <a:r>
              <a:rPr lang="es-ES" b="1" i="1" dirty="0"/>
              <a:t>orientación</a:t>
            </a:r>
            <a:r>
              <a:rPr lang="es-ES" i="1" dirty="0"/>
              <a:t> sobre cómo recopilar, analizar y desglosar los datos </a:t>
            </a:r>
          </a:p>
          <a:p>
            <a:r>
              <a:rPr lang="es-ES" i="1" dirty="0"/>
              <a:t>    - ofrece </a:t>
            </a:r>
            <a:r>
              <a:rPr lang="es-ES" b="1" i="1" dirty="0"/>
              <a:t>consejos</a:t>
            </a:r>
            <a:r>
              <a:rPr lang="es-ES" i="1" dirty="0"/>
              <a:t> </a:t>
            </a:r>
            <a:r>
              <a:rPr lang="es-ES" i="1" dirty="0" smtClean="0"/>
              <a:t>prácticos </a:t>
            </a:r>
            <a:r>
              <a:rPr lang="es-ES" i="1" dirty="0"/>
              <a:t>sobre lo que hay que tener en</a:t>
            </a:r>
            <a:r>
              <a:rPr lang="es-ES" i="1" baseline="0" dirty="0"/>
              <a:t> cuenta</a:t>
            </a:r>
            <a:r>
              <a:rPr lang="es-ES" i="1" dirty="0"/>
              <a:t> al recopilar o analizar los datos; muchos de los consejos se basan en experiencias reales sobre el terreno</a:t>
            </a:r>
          </a:p>
          <a:p>
            <a:r>
              <a:rPr lang="es-ES" i="1" dirty="0"/>
              <a:t>    - proporciona enlaces a </a:t>
            </a:r>
            <a:r>
              <a:rPr lang="es-ES" b="1" i="1" dirty="0"/>
              <a:t>orientaciones adicionales </a:t>
            </a:r>
            <a:r>
              <a:rPr lang="es-ES" i="1" dirty="0"/>
              <a:t>en caso de que las necesite</a:t>
            </a:r>
          </a:p>
          <a:p>
            <a:r>
              <a:rPr lang="es-ES" i="1" dirty="0"/>
              <a:t>    - ofrece </a:t>
            </a:r>
            <a:r>
              <a:rPr lang="es-ES" b="1" i="1" dirty="0"/>
              <a:t>guías breves</a:t>
            </a:r>
            <a:r>
              <a:rPr lang="es-ES" i="1" dirty="0"/>
              <a:t> y listas de comprobación sobre los principales aspectos de MEAL, como la preparación de encuestas, la realización de entrevistas individuales, la descripción de la metodología de las encuestas, el desglose de datos, etc.</a:t>
            </a:r>
          </a:p>
          <a:p>
            <a:r>
              <a:rPr lang="es-ES" i="1" dirty="0"/>
              <a:t>    - y también tiene una </a:t>
            </a:r>
            <a:r>
              <a:rPr lang="es-ES" b="1" i="1" dirty="0"/>
              <a:t>calculadora del tamaño de la muestra </a:t>
            </a:r>
            <a:r>
              <a:rPr lang="es-ES" i="1" dirty="0"/>
              <a:t>que puede ayudarte a la hora de hacer encuestas cuantitativas".</a:t>
            </a:r>
          </a:p>
          <a:p>
            <a:endParaRPr lang="es-ES" i="1" dirty="0"/>
          </a:p>
          <a:p>
            <a:r>
              <a:rPr lang="es-ES" i="1" dirty="0"/>
              <a:t>"</a:t>
            </a:r>
            <a:r>
              <a:rPr lang="es-ES" i="1" dirty="0" err="1"/>
              <a:t>IndiKit</a:t>
            </a:r>
            <a:r>
              <a:rPr lang="es-ES" i="1" dirty="0"/>
              <a:t> también ofrece a las organizaciones la posibilidad de </a:t>
            </a:r>
            <a:r>
              <a:rPr lang="es-ES" b="1" i="1" dirty="0"/>
              <a:t>tener su propia versión del sitio web</a:t>
            </a:r>
            <a:r>
              <a:rPr lang="es-ES" i="1" dirty="0"/>
              <a:t> con su propio sistema de administración que les permite ajustar el contenido del sitio web al trabajo que están realizando." [más información sobre esta opción en: https://www.indikit.net/news/6-do-you-want-your-own-version-of-indikit]</a:t>
            </a:r>
            <a:endParaRPr lang="en-GB" i="1"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4</a:t>
            </a:fld>
            <a:endParaRPr lang="cs-CZ"/>
          </a:p>
        </p:txBody>
      </p:sp>
    </p:spTree>
    <p:extLst>
      <p:ext uri="{BB962C8B-B14F-4D97-AF65-F5344CB8AC3E}">
        <p14:creationId xmlns:p14="http://schemas.microsoft.com/office/powerpoint/2010/main" val="3737537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"Antes de enseñarles sitio web como</a:t>
            </a:r>
            <a:r>
              <a:rPr lang="es-ES" i="1" baseline="0" dirty="0"/>
              <a:t> tal</a:t>
            </a:r>
            <a:r>
              <a:rPr lang="es-ES" i="1" dirty="0"/>
              <a:t>, me gustaría responder a algunas de las preguntas que la gente suele hacerse sobre </a:t>
            </a:r>
            <a:r>
              <a:rPr lang="es-ES" i="1" dirty="0" err="1"/>
              <a:t>IndiKit</a:t>
            </a:r>
            <a:r>
              <a:rPr lang="es-ES" i="1" dirty="0"/>
              <a:t>".</a:t>
            </a:r>
            <a:br>
              <a:rPr lang="es-ES" i="1" dirty="0"/>
            </a:br>
            <a:r>
              <a:rPr lang="es-ES" i="1" dirty="0"/>
              <a:t/>
            </a:r>
            <a:br>
              <a:rPr lang="es-ES" i="1" dirty="0"/>
            </a:br>
            <a:r>
              <a:rPr lang="es-ES" b="1" i="0" dirty="0"/>
              <a:t>¿En qué se diferencia </a:t>
            </a:r>
            <a:r>
              <a:rPr lang="es-ES" b="1" i="0" dirty="0" err="1"/>
              <a:t>IndiKit</a:t>
            </a:r>
            <a:r>
              <a:rPr lang="es-ES" b="1" i="0" dirty="0"/>
              <a:t> de otras herramientas de indicadores?“</a:t>
            </a:r>
          </a:p>
          <a:p>
            <a:r>
              <a:rPr lang="es-ES" i="1" dirty="0"/>
              <a:t>La principal ventaja de </a:t>
            </a:r>
            <a:r>
              <a:rPr lang="es-ES" i="1" dirty="0" err="1"/>
              <a:t>IndiKit</a:t>
            </a:r>
            <a:r>
              <a:rPr lang="es-ES" i="1" dirty="0"/>
              <a:t> es su practicidad: sólo cubre los indicadores más utilizados y para cada uno de ellos ofrece orientaciones útiles elaboradas a partir de directrices oficiales y de la experiencia sobre el terreno. Esto lo convierte en la guía de indicadores más completa que se puede encontrar en línea. También verás que navegar por el sitio web es muy fácil, ya que desde el principio se diseñó para que fuera muy fácil de usar".</a:t>
            </a:r>
            <a:endParaRPr lang="en-GB" i="1" dirty="0"/>
          </a:p>
          <a:p>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s-ES" sz="1200" b="1" dirty="0"/>
              <a:t>¿Incluye </a:t>
            </a:r>
            <a:r>
              <a:rPr lang="es-ES" sz="1200" b="1" dirty="0" err="1"/>
              <a:t>IndiKit</a:t>
            </a:r>
            <a:r>
              <a:rPr lang="es-ES" sz="1200" b="1" dirty="0"/>
              <a:t> indicadores de donantes?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s-ES" sz="1200" b="0" i="1" dirty="0"/>
              <a:t>"</a:t>
            </a:r>
            <a:r>
              <a:rPr lang="es-ES" sz="1200" b="0" i="1" dirty="0" err="1"/>
              <a:t>IndiKit</a:t>
            </a:r>
            <a:r>
              <a:rPr lang="es-ES" sz="1200" b="0" i="1" dirty="0"/>
              <a:t>" se centra en ofrecer orientación sobre una selección limitada de los indicadores más utilizados, incluidos algunos de los que emplean los principales donantes. Sin embargo, no enumera todos los indicadores que utilizan los diferentes donantes. Esto se debe a que muchos de los indicadores de los donantes no requieren una guía sobre su uso (ya que son muy sencillos). La segunda razón es que los donantes suelen utilizar indicadores ligeramente diferentes, incluso cuando se refieren al mismo tema, e incluir todos sus indicadores haría que el sitio web fuese más complicado de usar".</a:t>
            </a:r>
            <a:endParaRPr lang="en-US" sz="1200" b="0" i="1" dirty="0"/>
          </a:p>
          <a:p>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s-ES" sz="1200" b="1" dirty="0"/>
              <a:t>¿Qué relación guarda </a:t>
            </a:r>
            <a:r>
              <a:rPr lang="es-ES" sz="1200" b="1" dirty="0" err="1"/>
              <a:t>IndiKit</a:t>
            </a:r>
            <a:r>
              <a:rPr lang="es-ES" sz="1200" b="1" dirty="0"/>
              <a:t> con las normas humanitarias internacionales?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s-ES" sz="1200" b="0" i="1" dirty="0"/>
              <a:t>"Las orientaciones presentadas en </a:t>
            </a:r>
            <a:r>
              <a:rPr lang="es-ES" sz="1200" b="0" i="1" dirty="0" err="1"/>
              <a:t>IndiKit</a:t>
            </a:r>
            <a:r>
              <a:rPr lang="es-ES" sz="1200" b="0" i="1" dirty="0"/>
              <a:t> se basan en las normas existentes y en las recomendaciones proporcionadas por las normas Esfera, las agencias de la ONU, los </a:t>
            </a:r>
            <a:r>
              <a:rPr lang="es-ES" sz="1200" b="0" i="1" dirty="0" err="1"/>
              <a:t>Clusters</a:t>
            </a:r>
            <a:r>
              <a:rPr lang="es-ES" sz="1200" b="0" i="1" dirty="0"/>
              <a:t> Globales y otros actores relevantes".</a:t>
            </a:r>
            <a:endParaRPr lang="en-US" sz="1200" b="0" i="1" dirty="0"/>
          </a:p>
          <a:p>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s-ES" sz="1200" b="1" dirty="0"/>
              <a:t>¿Cómo se ha desarrollado la guía?</a:t>
            </a:r>
          </a:p>
          <a:p>
            <a:pPr marL="0" marR="0" lvl="0" indent="0" algn="l" defTabSz="914400" rtl="0" eaLnBrk="1" fontAlgn="base" latinLnBrk="0" hangingPunct="1">
              <a:lnSpc>
                <a:spcPct val="100000"/>
              </a:lnSpc>
              <a:spcBef>
                <a:spcPct val="30000"/>
              </a:spcBef>
              <a:spcAft>
                <a:spcPct val="0"/>
              </a:spcAft>
              <a:buClrTx/>
              <a:buSzTx/>
              <a:buFontTx/>
              <a:buNone/>
              <a:tabLst/>
              <a:defRPr/>
            </a:pPr>
            <a:r>
              <a:rPr lang="es-ES" sz="1200" b="0" i="1" dirty="0"/>
              <a:t>"El sitio web ha</a:t>
            </a:r>
            <a:r>
              <a:rPr lang="es-ES" sz="1200" b="0" i="1" baseline="0" dirty="0"/>
              <a:t> sido</a:t>
            </a:r>
            <a:r>
              <a:rPr lang="es-ES" sz="1200" b="0" i="1" dirty="0"/>
              <a:t> desarrollado gradualmente desde el año 2016 por el personal de </a:t>
            </a:r>
            <a:r>
              <a:rPr lang="es-ES" sz="1200" b="0" i="1" dirty="0" err="1"/>
              <a:t>People</a:t>
            </a:r>
            <a:r>
              <a:rPr lang="es-ES" sz="1200" b="0" i="1" dirty="0"/>
              <a:t> in </a:t>
            </a:r>
            <a:r>
              <a:rPr lang="es-ES" sz="1200" b="0" i="1" dirty="0" err="1"/>
              <a:t>Need</a:t>
            </a:r>
            <a:r>
              <a:rPr lang="es-ES" sz="1200" b="0" i="1" dirty="0"/>
              <a:t> (PIN) y </a:t>
            </a:r>
            <a:r>
              <a:rPr lang="es-ES" sz="1200" b="0" i="1" dirty="0" smtClean="0"/>
              <a:t>especialistas </a:t>
            </a:r>
            <a:r>
              <a:rPr lang="es-ES" sz="1200" b="0" i="1" dirty="0"/>
              <a:t>externos colaboradores (muchos de ellos lo hacen voluntariamente). En primer lugar, PIN examina qué quieren conseguir normalmente las organizaciones cuando trabajan en un tema determinado. A continuación, </a:t>
            </a:r>
            <a:r>
              <a:rPr lang="es-ES" sz="1200" b="0" i="1" dirty="0" smtClean="0"/>
              <a:t>identifica </a:t>
            </a:r>
            <a:r>
              <a:rPr lang="es-ES" sz="1200" b="0" i="1" dirty="0"/>
              <a:t>qué indicadores ya</a:t>
            </a:r>
            <a:r>
              <a:rPr lang="es-ES" sz="1200" b="0" i="1" baseline="0" dirty="0"/>
              <a:t> </a:t>
            </a:r>
            <a:r>
              <a:rPr lang="es-ES" sz="1200" b="0" i="1" dirty="0"/>
              <a:t>se utilizan para medir tales logros. Si no hay muchos indicadores disponibles, PIN propone otros nuevos, en colaboración con los expertos pertinentes. El siguiente paso es desarrollar la guía de indicadores: siempre que es posible, se utilizan guías y normas ya existentes. Si no están disponibles, se desarrollan nuevas orientaciones y su calidad es revisada por especialistas pertinentes“.</a:t>
            </a:r>
            <a:endParaRPr lang="en-US" sz="1200" b="0" i="1"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5</a:t>
            </a:fld>
            <a:endParaRPr lang="cs-CZ"/>
          </a:p>
        </p:txBody>
      </p:sp>
    </p:spTree>
    <p:extLst>
      <p:ext uri="{BB962C8B-B14F-4D97-AF65-F5344CB8AC3E}">
        <p14:creationId xmlns:p14="http://schemas.microsoft.com/office/powerpoint/2010/main" val="2329824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a:t>
            </a:r>
            <a:r>
              <a:rPr lang="es-ES" i="1" dirty="0" err="1"/>
              <a:t>IndiKit</a:t>
            </a:r>
            <a:r>
              <a:rPr lang="es-ES" i="1" dirty="0"/>
              <a:t> es un recurso que gusta y resulta útil a mucha gente, por lo que a veces preguntan cómo pueden apoyar a </a:t>
            </a:r>
            <a:r>
              <a:rPr lang="es-ES" i="1" dirty="0" err="1"/>
              <a:t>IndiKit</a:t>
            </a:r>
            <a:r>
              <a:rPr lang="es-ES" i="1" dirty="0"/>
              <a:t>. Hay dos formas principales de apoyar esta</a:t>
            </a:r>
            <a:r>
              <a:rPr lang="es-ES" i="1" baseline="0" dirty="0"/>
              <a:t> </a:t>
            </a:r>
            <a:r>
              <a:rPr lang="es-ES" i="1" dirty="0"/>
              <a:t>web:</a:t>
            </a:r>
          </a:p>
          <a:p>
            <a:r>
              <a:rPr lang="es-ES" i="1" dirty="0"/>
              <a:t>    1) en primer lugar, si tiene alguna idea sobre cómo se podría mejorar alguno de los indicadores, puede rellenar el formulario de comentarios que se encuentra en la parte inferior de cada página </a:t>
            </a:r>
            <a:r>
              <a:rPr lang="es-ES" i="1" dirty="0" smtClean="0"/>
              <a:t>de </a:t>
            </a:r>
            <a:r>
              <a:rPr lang="es-ES" i="1" dirty="0"/>
              <a:t>los indicadores; de este modo, </a:t>
            </a:r>
            <a:r>
              <a:rPr lang="es-ES" i="1" dirty="0" err="1"/>
              <a:t>IndiKit</a:t>
            </a:r>
            <a:r>
              <a:rPr lang="es-ES" i="1" dirty="0"/>
              <a:t> mejora en función de la experiencia y los conocimientos de sus usuarios</a:t>
            </a:r>
          </a:p>
          <a:p>
            <a:r>
              <a:rPr lang="es-ES" i="1" dirty="0"/>
              <a:t>    2) también puede promocionar </a:t>
            </a:r>
            <a:r>
              <a:rPr lang="es-ES" i="1" dirty="0" err="1"/>
              <a:t>IndiKit</a:t>
            </a:r>
            <a:r>
              <a:rPr lang="es-ES" i="1" dirty="0"/>
              <a:t> entre otros profesionales: puede enviar un correo electrónico (encontrará una plantilla del texto en el menú superior, en RECURSOS) o puede promocionarlo en las redes sociales, como LinkedIn, Twitter o Facebook; puede utilizar algunos de los banners disponibles en RECURSOS en la web".</a:t>
            </a:r>
            <a:endParaRPr lang="en-GB" i="1"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6</a:t>
            </a:fld>
            <a:endParaRPr lang="cs-CZ"/>
          </a:p>
        </p:txBody>
      </p:sp>
    </p:spTree>
    <p:extLst>
      <p:ext uri="{BB962C8B-B14F-4D97-AF65-F5344CB8AC3E}">
        <p14:creationId xmlns:p14="http://schemas.microsoft.com/office/powerpoint/2010/main" val="1391196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"Ahora déjeme</a:t>
            </a:r>
            <a:r>
              <a:rPr lang="es-ES" i="1" baseline="0" dirty="0"/>
              <a:t> guiarle</a:t>
            </a:r>
            <a:r>
              <a:rPr lang="es-ES" i="1" dirty="0"/>
              <a:t> por la página web para que vea lo que </a:t>
            </a:r>
            <a:r>
              <a:rPr lang="es-ES" i="1" dirty="0" err="1"/>
              <a:t>IndiKit</a:t>
            </a:r>
            <a:r>
              <a:rPr lang="es-ES" i="1" dirty="0"/>
              <a:t> le ofrece".</a:t>
            </a:r>
          </a:p>
          <a:p>
            <a:endParaRPr lang="es-ES" i="1" dirty="0"/>
          </a:p>
          <a:p>
            <a:r>
              <a:rPr lang="es-ES" i="0" dirty="0"/>
              <a:t>Entra en </a:t>
            </a:r>
            <a:r>
              <a:rPr lang="cs-CZ" i="0" dirty="0"/>
              <a:t>es</a:t>
            </a:r>
            <a:r>
              <a:rPr lang="es-ES" i="0" dirty="0"/>
              <a:t>.indikit.net y comparte tu pantalla para que los demás puedan ver la página web. </a:t>
            </a:r>
          </a:p>
          <a:p>
            <a:endParaRPr lang="es-ES" i="0" dirty="0"/>
          </a:p>
          <a:p>
            <a:r>
              <a:rPr lang="es-ES" i="0" dirty="0"/>
              <a:t>Cuando llegues a la página de inicio, muestra y explica brevemente lo siguiente:</a:t>
            </a:r>
          </a:p>
          <a:p>
            <a:endParaRPr lang="es-ES" i="0" dirty="0"/>
          </a:p>
          <a:p>
            <a:r>
              <a:rPr lang="es-ES" i="0" dirty="0"/>
              <a:t>1) Dos opciones</a:t>
            </a:r>
            <a:r>
              <a:rPr lang="es-ES" i="0" baseline="0" dirty="0"/>
              <a:t> en</a:t>
            </a:r>
            <a:r>
              <a:rPr lang="es-ES" i="0" dirty="0"/>
              <a:t> la página de inicio: una con indicadores sectoriales y otra con indicadores transversales.</a:t>
            </a:r>
          </a:p>
          <a:p>
            <a:endParaRPr lang="es-ES" i="0" dirty="0"/>
          </a:p>
          <a:p>
            <a:r>
              <a:rPr lang="es-ES" i="0" dirty="0"/>
              <a:t>2) En la parte superior derecha de la página web se puede cambiar de idioma. </a:t>
            </a:r>
          </a:p>
          <a:p>
            <a:endParaRPr lang="es-ES" i="0" dirty="0"/>
          </a:p>
          <a:p>
            <a:r>
              <a:rPr lang="es-ES" i="0" dirty="0"/>
              <a:t>3) En la sección sectorial, puede hacer clic en "Nutrición" y luego en el indicador "Lactancia materna exclusiva antes de los seis meses" (nota: puede elegir cualquier otro indicador) y explicar que para cada indicador la gente puede encontrar:</a:t>
            </a:r>
          </a:p>
          <a:p>
            <a:r>
              <a:rPr lang="es-ES" i="0" dirty="0"/>
              <a:t>	- la primera información clave es la </a:t>
            </a:r>
            <a:r>
              <a:rPr lang="es-ES" b="1" i="0" dirty="0"/>
              <a:t>formulación del indicador </a:t>
            </a:r>
            <a:r>
              <a:rPr lang="es-ES" i="0" dirty="0"/>
              <a:t>en varios idiomas</a:t>
            </a:r>
          </a:p>
          <a:p>
            <a:r>
              <a:rPr lang="es-ES" i="0" dirty="0"/>
              <a:t>	- cuál es la </a:t>
            </a:r>
            <a:r>
              <a:rPr lang="es-ES" b="1" i="0" dirty="0"/>
              <a:t>finalidad </a:t>
            </a:r>
            <a:r>
              <a:rPr lang="es-ES" i="0" dirty="0"/>
              <a:t>del indicador - para qué sirve</a:t>
            </a:r>
          </a:p>
          <a:p>
            <a:r>
              <a:rPr lang="es-ES" i="0" dirty="0"/>
              <a:t>	-</a:t>
            </a:r>
            <a:r>
              <a:rPr lang="es-ES" b="1" i="0" dirty="0"/>
              <a:t> orientaciones </a:t>
            </a:r>
            <a:r>
              <a:rPr lang="es-ES" i="0" dirty="0"/>
              <a:t>sobre cómo recopilar y analizar los datos necesarios para el indicador (a veces con preguntas de encuesta específicas)</a:t>
            </a:r>
          </a:p>
          <a:p>
            <a:r>
              <a:rPr lang="es-ES" i="0" dirty="0"/>
              <a:t>                        - sugerencias sobre cómo </a:t>
            </a:r>
            <a:r>
              <a:rPr lang="es-ES" b="1" i="0" dirty="0"/>
              <a:t>desglosar</a:t>
            </a:r>
            <a:r>
              <a:rPr lang="es-ES" i="0" dirty="0"/>
              <a:t> los datos </a:t>
            </a:r>
          </a:p>
          <a:p>
            <a:r>
              <a:rPr lang="es-ES" i="0" dirty="0"/>
              <a:t>	- </a:t>
            </a:r>
            <a:r>
              <a:rPr lang="es-ES" b="1" i="0" dirty="0"/>
              <a:t>consejos prácticos </a:t>
            </a:r>
            <a:r>
              <a:rPr lang="es-ES" i="0" dirty="0"/>
              <a:t>sobre lo que hay que tener en</a:t>
            </a:r>
            <a:r>
              <a:rPr lang="es-ES" i="0" baseline="0" dirty="0"/>
              <a:t> cuenta</a:t>
            </a:r>
            <a:r>
              <a:rPr lang="es-ES" i="0" dirty="0"/>
              <a:t> y lo que hay que garantizar al utilizar el indicador </a:t>
            </a:r>
          </a:p>
          <a:p>
            <a:r>
              <a:rPr lang="es-ES" i="0" dirty="0"/>
              <a:t>	- </a:t>
            </a:r>
            <a:r>
              <a:rPr lang="es-ES" b="1" i="0" dirty="0"/>
              <a:t>recursos</a:t>
            </a:r>
            <a:r>
              <a:rPr lang="es-ES" i="0" dirty="0"/>
              <a:t> adicionales sobre el uso del indicador</a:t>
            </a:r>
          </a:p>
          <a:p>
            <a:r>
              <a:rPr lang="es-ES" i="0" dirty="0"/>
              <a:t>	- si la gente tiene ideas sobre lo que podría mejorarse o lo que falta, puede </a:t>
            </a:r>
            <a:r>
              <a:rPr lang="es-ES" b="1" i="0" dirty="0"/>
              <a:t>proponer cambios </a:t>
            </a:r>
            <a:r>
              <a:rPr lang="es-ES" i="0" dirty="0"/>
              <a:t>utilizando el formulario de la parte inferior de</a:t>
            </a:r>
            <a:r>
              <a:rPr lang="es-ES" i="0" baseline="0" dirty="0"/>
              <a:t> </a:t>
            </a:r>
            <a:r>
              <a:rPr lang="es-ES" i="0" baseline="0" dirty="0" smtClean="0"/>
              <a:t>l</a:t>
            </a:r>
            <a:r>
              <a:rPr lang="es-ES" i="0" dirty="0" smtClean="0"/>
              <a:t>a </a:t>
            </a:r>
            <a:r>
              <a:rPr lang="es-ES" i="0" dirty="0"/>
              <a:t>web</a:t>
            </a:r>
          </a:p>
          <a:p>
            <a:endParaRPr lang="es-ES" i="0" dirty="0"/>
          </a:p>
          <a:p>
            <a:r>
              <a:rPr lang="es-ES" i="0" dirty="0"/>
              <a:t>4) A continuación, en el menú superior, haga clic en "</a:t>
            </a:r>
            <a:r>
              <a:rPr lang="es-ES" b="1" i="0" dirty="0"/>
              <a:t>RECURSOS</a:t>
            </a:r>
            <a:r>
              <a:rPr lang="es-ES" i="0" dirty="0"/>
              <a:t>" y explique que en esta</a:t>
            </a:r>
            <a:r>
              <a:rPr lang="es-ES" i="0" baseline="0" dirty="0"/>
              <a:t> parte de la web</a:t>
            </a:r>
            <a:r>
              <a:rPr lang="es-ES" i="0" dirty="0"/>
              <a:t> la gente puede encontrar materiales para promover </a:t>
            </a:r>
            <a:r>
              <a:rPr lang="es-ES" i="0" dirty="0" err="1"/>
              <a:t>IndiKit</a:t>
            </a:r>
            <a:r>
              <a:rPr lang="es-ES" i="0" dirty="0"/>
              <a:t> (estas diapositivas, banners para redes sociales, plantilla de correo electrónico, etc.), calculadora del tamaño de la muestra, breves guías y listas de comprobación de </a:t>
            </a:r>
            <a:r>
              <a:rPr lang="es-ES" i="0" dirty="0" smtClean="0"/>
              <a:t>monitoreo </a:t>
            </a:r>
            <a:r>
              <a:rPr lang="es-ES" i="0" dirty="0"/>
              <a:t>y evaluación, enlaces a recursos adicionales. A continuación, haga clic en "</a:t>
            </a:r>
            <a:r>
              <a:rPr lang="es-ES" b="1" i="0" dirty="0"/>
              <a:t>ENLACES</a:t>
            </a:r>
            <a:r>
              <a:rPr lang="es-ES" i="0" dirty="0"/>
              <a:t>" (también en el menú superior) y explique que la gente puede encontrar aquí enlaces a indicadores adicionales utilizados por distintos donantes, instituciones, etc. </a:t>
            </a:r>
          </a:p>
          <a:p>
            <a:endParaRPr lang="es-ES" i="0" dirty="0"/>
          </a:p>
          <a:p>
            <a:r>
              <a:rPr lang="es-ES" i="0" dirty="0"/>
              <a:t>5) En la parte derecha de la pantalla, deberías ver un enlace a </a:t>
            </a:r>
            <a:r>
              <a:rPr lang="es-ES" b="1" i="0" dirty="0"/>
              <a:t>TU INDIKIT </a:t>
            </a:r>
            <a:r>
              <a:rPr lang="es-ES" i="0" dirty="0"/>
              <a:t>(o "¿Quieres tu propia versión de </a:t>
            </a:r>
            <a:r>
              <a:rPr lang="es-ES" i="0" dirty="0" err="1"/>
              <a:t>IndiKit</a:t>
            </a:r>
            <a:r>
              <a:rPr lang="es-ES" i="0" dirty="0"/>
              <a:t>?"). Muéstraselo a la gente, haz clic en él y di que ahí se explica cómo pueden las organizaciones tener su propia versión de </a:t>
            </a:r>
            <a:r>
              <a:rPr lang="es-ES" i="0" dirty="0" err="1"/>
              <a:t>IndiKit</a:t>
            </a:r>
            <a:r>
              <a:rPr lang="es-ES" i="0" dirty="0"/>
              <a:t> totalmente ajustada a sus necesidades. </a:t>
            </a:r>
          </a:p>
          <a:p>
            <a:endParaRPr lang="es-ES" i="0" dirty="0"/>
          </a:p>
          <a:p>
            <a:r>
              <a:rPr lang="es-ES" i="0" dirty="0"/>
              <a:t>Puedes concluir diciendo: "</a:t>
            </a:r>
            <a:r>
              <a:rPr lang="es-ES" b="1" i="1" dirty="0"/>
              <a:t>Puedes ver que con 2-3 clics puedes obtener la mayoría de la información que necesitas: es muy fácil</a:t>
            </a:r>
            <a:r>
              <a:rPr lang="es-ES" i="0" dirty="0"/>
              <a:t>".</a:t>
            </a:r>
            <a:endParaRPr lang="en-US" i="0"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7</a:t>
            </a:fld>
            <a:endParaRPr lang="cs-CZ"/>
          </a:p>
        </p:txBody>
      </p:sp>
    </p:spTree>
    <p:extLst>
      <p:ext uri="{BB962C8B-B14F-4D97-AF65-F5344CB8AC3E}">
        <p14:creationId xmlns:p14="http://schemas.microsoft.com/office/powerpoint/2010/main" val="2738480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Pregunte a la gente si tiene preguntas y/o comentarios. </a:t>
            </a:r>
          </a:p>
          <a:p>
            <a:endParaRPr lang="es-ES" dirty="0"/>
          </a:p>
          <a:p>
            <a:r>
              <a:rPr lang="es-ES" dirty="0"/>
              <a:t>Al final, anímeles a utilizar y promover </a:t>
            </a:r>
            <a:r>
              <a:rPr lang="es-ES" dirty="0" err="1"/>
              <a:t>IndiKit</a:t>
            </a:r>
            <a:r>
              <a:rPr lang="es-ES" dirty="0"/>
              <a:t>. Diles que si necesitan más información sobre </a:t>
            </a:r>
            <a:r>
              <a:rPr lang="es-ES" dirty="0" err="1"/>
              <a:t>IndiKit</a:t>
            </a:r>
            <a:r>
              <a:rPr lang="es-ES" dirty="0"/>
              <a:t>, pueden ponerse en contacto con el</a:t>
            </a:r>
            <a:r>
              <a:rPr lang="es-ES" baseline="0" dirty="0"/>
              <a:t> responsable de </a:t>
            </a:r>
            <a:r>
              <a:rPr lang="es-ES" dirty="0" err="1"/>
              <a:t>IndiKit</a:t>
            </a:r>
            <a:r>
              <a:rPr lang="es-ES" dirty="0"/>
              <a:t>.</a:t>
            </a:r>
            <a:endParaRPr lang="en-GB"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8</a:t>
            </a:fld>
            <a:endParaRPr lang="cs-CZ"/>
          </a:p>
        </p:txBody>
      </p:sp>
    </p:spTree>
    <p:extLst>
      <p:ext uri="{BB962C8B-B14F-4D97-AF65-F5344CB8AC3E}">
        <p14:creationId xmlns:p14="http://schemas.microsoft.com/office/powerpoint/2010/main" val="3346683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solidFill>
          <a:schemeClr val="tx2"/>
        </a:solidFill>
        <a:effectLst/>
      </p:bgPr>
    </p:bg>
    <p:spTree>
      <p:nvGrpSpPr>
        <p:cNvPr id="1" name=""/>
        <p:cNvGrpSpPr/>
        <p:nvPr/>
      </p:nvGrpSpPr>
      <p:grpSpPr>
        <a:xfrm>
          <a:off x="0" y="0"/>
          <a:ext cx="0" cy="0"/>
          <a:chOff x="0" y="0"/>
          <a:chExt cx="0" cy="0"/>
        </a:xfrm>
      </p:grpSpPr>
      <p:sp>
        <p:nvSpPr>
          <p:cNvPr id="7" name="Zástupný symbol obrázku 8">
            <a:extLst>
              <a:ext uri="{FF2B5EF4-FFF2-40B4-BE49-F238E27FC236}">
                <a16:creationId xmlns:a16="http://schemas.microsoft.com/office/drawing/2014/main" id="{F78CCC94-8FFE-71AB-D69B-D562C8A46800}"/>
              </a:ext>
            </a:extLst>
          </p:cNvPr>
          <p:cNvSpPr>
            <a:spLocks noGrp="1"/>
          </p:cNvSpPr>
          <p:nvPr>
            <p:ph type="pic" sz="quarter" idx="10" hasCustomPrompt="1"/>
          </p:nvPr>
        </p:nvSpPr>
        <p:spPr>
          <a:xfrm>
            <a:off x="2483768" y="-1940644"/>
            <a:ext cx="4572000" cy="5143500"/>
          </a:xfrm>
          <a:prstGeom prst="rect">
            <a:avLst/>
          </a:prstGeom>
        </p:spPr>
        <p:txBody>
          <a:bodyPr/>
          <a:lstStyle>
            <a:lvl1pPr marL="0" indent="0" algn="ctr">
              <a:buFontTx/>
              <a:buNone/>
              <a:defRPr>
                <a:solidFill>
                  <a:schemeClr val="bg1"/>
                </a:solidFill>
              </a:defRPr>
            </a:lvl1pPr>
          </a:lstStyle>
          <a:p>
            <a:r>
              <a:rPr lang="cs-CZ" dirty="0"/>
              <a:t>Insert a </a:t>
            </a:r>
            <a:r>
              <a:rPr lang="cs-CZ" dirty="0" err="1"/>
              <a:t>photo</a:t>
            </a:r>
            <a:r>
              <a:rPr lang="cs-CZ" dirty="0"/>
              <a:t> </a:t>
            </a:r>
            <a:r>
              <a:rPr lang="cs-CZ" dirty="0" err="1"/>
              <a:t>here</a:t>
            </a:r>
            <a:endParaRPr lang="cs-CZ" dirty="0"/>
          </a:p>
        </p:txBody>
      </p:sp>
      <p:pic>
        <p:nvPicPr>
          <p:cNvPr id="8" name="Grafický objekt 7">
            <a:extLst>
              <a:ext uri="{FF2B5EF4-FFF2-40B4-BE49-F238E27FC236}">
                <a16:creationId xmlns:a16="http://schemas.microsoft.com/office/drawing/2014/main" id="{51EF8D15-0631-1130-F51F-666FCB99F11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949316" y="4443958"/>
            <a:ext cx="739344" cy="388727"/>
          </a:xfrm>
          <a:prstGeom prst="rect">
            <a:avLst/>
          </a:prstGeom>
        </p:spPr>
      </p:pic>
      <p:sp>
        <p:nvSpPr>
          <p:cNvPr id="11" name="Zástupný nadpis 1">
            <a:extLst>
              <a:ext uri="{FF2B5EF4-FFF2-40B4-BE49-F238E27FC236}">
                <a16:creationId xmlns:a16="http://schemas.microsoft.com/office/drawing/2014/main" id="{CB3F60C6-5C58-2C89-E4F4-1B9D5E338A8A}"/>
              </a:ext>
            </a:extLst>
          </p:cNvPr>
          <p:cNvSpPr>
            <a:spLocks noGrp="1"/>
          </p:cNvSpPr>
          <p:nvPr>
            <p:ph type="title" hasCustomPrompt="1"/>
          </p:nvPr>
        </p:nvSpPr>
        <p:spPr>
          <a:xfrm>
            <a:off x="5003800" y="274638"/>
            <a:ext cx="3511550" cy="712936"/>
          </a:xfrm>
          <a:prstGeom prst="rect">
            <a:avLst/>
          </a:prstGeom>
        </p:spPr>
        <p:txBody>
          <a:bodyPr vert="horz" lIns="0" tIns="0" rIns="0" bIns="0" rtlCol="0" anchor="t" anchorCtr="0">
            <a:noAutofit/>
          </a:bodyPr>
          <a:lstStyle>
            <a:lvl1pPr>
              <a:defRPr>
                <a:solidFill>
                  <a:schemeClr val="bg1"/>
                </a:solidFill>
              </a:defRPr>
            </a:lvl1pPr>
          </a:lstStyle>
          <a:p>
            <a:r>
              <a:rPr lang="en-US" dirty="0"/>
              <a:t>Main title of the </a:t>
            </a:r>
            <a:r>
              <a:rPr lang="en-US" dirty="0" err="1"/>
              <a:t>presentatio</a:t>
            </a:r>
            <a:r>
              <a:rPr lang="cs-CZ" dirty="0"/>
              <a:t>n</a:t>
            </a:r>
            <a:r>
              <a:rPr lang="en-US" dirty="0"/>
              <a:t>
</a:t>
            </a:r>
            <a:endParaRPr lang="cs-CZ" dirty="0"/>
          </a:p>
        </p:txBody>
      </p:sp>
      <p:sp>
        <p:nvSpPr>
          <p:cNvPr id="12" name="Podnadpis 2">
            <a:extLst>
              <a:ext uri="{FF2B5EF4-FFF2-40B4-BE49-F238E27FC236}">
                <a16:creationId xmlns:a16="http://schemas.microsoft.com/office/drawing/2014/main" id="{816000BA-B16D-1E0E-140A-017DF885395D}"/>
              </a:ext>
            </a:extLst>
          </p:cNvPr>
          <p:cNvSpPr>
            <a:spLocks noGrp="1"/>
          </p:cNvSpPr>
          <p:nvPr>
            <p:ph type="subTitle" idx="1" hasCustomPrompt="1"/>
          </p:nvPr>
        </p:nvSpPr>
        <p:spPr>
          <a:xfrm>
            <a:off x="5007314" y="1347788"/>
            <a:ext cx="3511550" cy="2232248"/>
          </a:xfrm>
          <a:prstGeom prst="rect">
            <a:avLst/>
          </a:prstGeom>
        </p:spPr>
        <p:txBody>
          <a:bodyPr lIns="0" tIns="0" rIns="0" bIns="0" anchor="t" anchorCtr="0">
            <a:noAutofit/>
          </a:bodyPr>
          <a:lstStyle>
            <a:lvl1pPr marL="0" indent="0" algn="l">
              <a:lnSpc>
                <a:spcPts val="2100"/>
              </a:lnSpc>
              <a:spcBef>
                <a:spcPts val="750"/>
              </a:spcBef>
              <a:spcAft>
                <a:spcPts val="0"/>
              </a:spcAft>
              <a:buNone/>
              <a:defRPr sz="1900" b="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Short description of the presentation. Insert a photo on the left.</a:t>
            </a:r>
            <a:endParaRPr lang="cs-CZ" dirty="0"/>
          </a:p>
        </p:txBody>
      </p:sp>
    </p:spTree>
    <p:extLst>
      <p:ext uri="{BB962C8B-B14F-4D97-AF65-F5344CB8AC3E}">
        <p14:creationId xmlns:p14="http://schemas.microsoft.com/office/powerpoint/2010/main" val="2683602311"/>
      </p:ext>
    </p:extLst>
  </p:cSld>
  <p:clrMapOvr>
    <a:masterClrMapping/>
  </p:clrMapOvr>
  <p:extLst>
    <p:ext uri="{DCECCB84-F9BA-43D5-87BE-67443E8EF086}">
      <p15:sldGuideLst xmlns:p15="http://schemas.microsoft.com/office/powerpoint/2012/main">
        <p15:guide id="2" orient="horz" pos="2917" userDrawn="1">
          <p15:clr>
            <a:srgbClr val="FBAE40"/>
          </p15:clr>
        </p15:guide>
        <p15:guide id="3" pos="2880" userDrawn="1">
          <p15:clr>
            <a:srgbClr val="FBAE40"/>
          </p15:clr>
        </p15:guide>
        <p15:guide id="4" pos="3152" userDrawn="1">
          <p15:clr>
            <a:srgbClr val="FBAE40"/>
          </p15:clr>
        </p15:guide>
        <p15:guide id="5" pos="5371" userDrawn="1">
          <p15:clr>
            <a:srgbClr val="FBAE40"/>
          </p15:clr>
        </p15:guide>
        <p15:guide id="6" orient="horz" pos="164" userDrawn="1">
          <p15:clr>
            <a:srgbClr val="FBAE40"/>
          </p15:clr>
        </p15:guide>
        <p15:guide id="7" orient="horz" pos="84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Nadpis a text">
    <p:spTree>
      <p:nvGrpSpPr>
        <p:cNvPr id="1" name=""/>
        <p:cNvGrpSpPr/>
        <p:nvPr/>
      </p:nvGrpSpPr>
      <p:grpSpPr>
        <a:xfrm>
          <a:off x="0" y="0"/>
          <a:ext cx="0" cy="0"/>
          <a:chOff x="0" y="0"/>
          <a:chExt cx="0" cy="0"/>
        </a:xfrm>
      </p:grpSpPr>
      <p:sp>
        <p:nvSpPr>
          <p:cNvPr id="7" name="Zástupný obsah 2">
            <a:extLst>
              <a:ext uri="{FF2B5EF4-FFF2-40B4-BE49-F238E27FC236}">
                <a16:creationId xmlns:a16="http://schemas.microsoft.com/office/drawing/2014/main" id="{5493E355-575D-40CE-56E2-0C23E59221AF}"/>
              </a:ext>
            </a:extLst>
          </p:cNvPr>
          <p:cNvSpPr>
            <a:spLocks noGrp="1"/>
          </p:cNvSpPr>
          <p:nvPr>
            <p:ph sz="quarter" idx="13" hasCustomPrompt="1"/>
          </p:nvPr>
        </p:nvSpPr>
        <p:spPr>
          <a:xfrm>
            <a:off x="617537" y="1369219"/>
            <a:ext cx="7902575" cy="3263504"/>
          </a:xfrm>
          <a:prstGeom prst="rect">
            <a:avLst/>
          </a:prstGeom>
        </p:spPr>
        <p:txBody>
          <a:bodyPr>
            <a:noAutofit/>
          </a:bodyPr>
          <a:lstStyle>
            <a:lvl1pPr>
              <a:defRPr/>
            </a:lvl1pPr>
          </a:lstStyle>
          <a:p>
            <a:pPr lvl="0"/>
            <a:r>
              <a:rPr lang="cs-CZ" dirty="0" err="1"/>
              <a:t>Click</a:t>
            </a:r>
            <a:r>
              <a:rPr lang="cs-CZ" dirty="0"/>
              <a:t> to insert text</a:t>
            </a:r>
          </a:p>
        </p:txBody>
      </p:sp>
      <p:sp>
        <p:nvSpPr>
          <p:cNvPr id="3" name="Title 2">
            <a:extLst>
              <a:ext uri="{FF2B5EF4-FFF2-40B4-BE49-F238E27FC236}">
                <a16:creationId xmlns:a16="http://schemas.microsoft.com/office/drawing/2014/main" id="{B91F5F64-B21F-4CAC-A521-900F03A3DD7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8442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Nadpis a dva typy obsahu">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BA9DAD3F-49C9-1BF5-1E17-969702A6904D}"/>
              </a:ext>
            </a:extLst>
          </p:cNvPr>
          <p:cNvSpPr>
            <a:spLocks noGrp="1"/>
          </p:cNvSpPr>
          <p:nvPr>
            <p:ph sz="quarter" idx="13" hasCustomPrompt="1"/>
          </p:nvPr>
        </p:nvSpPr>
        <p:spPr>
          <a:xfrm>
            <a:off x="617538" y="1369219"/>
            <a:ext cx="3865562" cy="3263504"/>
          </a:xfrm>
          <a:prstGeom prst="rect">
            <a:avLst/>
          </a:prstGeom>
        </p:spPr>
        <p:txBody>
          <a:bodyPr>
            <a:noAutofit/>
          </a:bodyPr>
          <a:lstStyle>
            <a:lvl1pPr>
              <a:defRPr/>
            </a:lvl1pPr>
          </a:lstStyle>
          <a:p>
            <a:pPr lvl="0"/>
            <a:r>
              <a:rPr lang="en-US" dirty="0"/>
              <a:t>Insert a photo or other image content</a:t>
            </a:r>
            <a:endParaRPr lang="cs-CZ" dirty="0"/>
          </a:p>
        </p:txBody>
      </p:sp>
      <p:sp>
        <p:nvSpPr>
          <p:cNvPr id="2" name="Title Placeholder 1">
            <a:extLst>
              <a:ext uri="{FF2B5EF4-FFF2-40B4-BE49-F238E27FC236}">
                <a16:creationId xmlns:a16="http://schemas.microsoft.com/office/drawing/2014/main" id="{D8796925-8370-3F14-E72B-C569A3B98B2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5" name="Zástupný obsah 2">
            <a:extLst>
              <a:ext uri="{FF2B5EF4-FFF2-40B4-BE49-F238E27FC236}">
                <a16:creationId xmlns:a16="http://schemas.microsoft.com/office/drawing/2014/main" id="{DDDFA553-4890-5B5E-2F8F-3BE3CA02A476}"/>
              </a:ext>
            </a:extLst>
          </p:cNvPr>
          <p:cNvSpPr>
            <a:spLocks noGrp="1"/>
          </p:cNvSpPr>
          <p:nvPr>
            <p:ph sz="quarter" idx="14" hasCustomPrompt="1"/>
          </p:nvPr>
        </p:nvSpPr>
        <p:spPr>
          <a:xfrm>
            <a:off x="4660902" y="1369219"/>
            <a:ext cx="3865562" cy="3263504"/>
          </a:xfrm>
          <a:prstGeom prst="rect">
            <a:avLst/>
          </a:prstGeom>
        </p:spPr>
        <p:txBody>
          <a:bodyPr>
            <a:noAutofit/>
          </a:bodyPr>
          <a:lstStyle>
            <a:lvl1pPr>
              <a:defRPr/>
            </a:lvl1pPr>
          </a:lstStyle>
          <a:p>
            <a:pPr lvl="0"/>
            <a:r>
              <a:rPr lang="cs-CZ" dirty="0"/>
              <a:t>Insert text</a:t>
            </a:r>
          </a:p>
        </p:txBody>
      </p:sp>
    </p:spTree>
    <p:extLst>
      <p:ext uri="{BB962C8B-B14F-4D97-AF65-F5344CB8AC3E}">
        <p14:creationId xmlns:p14="http://schemas.microsoft.com/office/powerpoint/2010/main" val="430579942"/>
      </p:ext>
    </p:extLst>
  </p:cSld>
  <p:clrMapOvr>
    <a:masterClrMapping/>
  </p:clrMapOvr>
  <p:extLst>
    <p:ext uri="{DCECCB84-F9BA-43D5-87BE-67443E8EF086}">
      <p15:sldGuideLst xmlns:p15="http://schemas.microsoft.com/office/powerpoint/2012/main">
        <p15:guide id="2" pos="2824" userDrawn="1">
          <p15:clr>
            <a:srgbClr val="FBAE40"/>
          </p15:clr>
        </p15:guide>
        <p15:guide id="3" pos="29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va typy obsahu nad sebou">
    <p:spTree>
      <p:nvGrpSpPr>
        <p:cNvPr id="1" name=""/>
        <p:cNvGrpSpPr/>
        <p:nvPr/>
      </p:nvGrpSpPr>
      <p:grpSpPr>
        <a:xfrm>
          <a:off x="0" y="0"/>
          <a:ext cx="0" cy="0"/>
          <a:chOff x="0" y="0"/>
          <a:chExt cx="0" cy="0"/>
        </a:xfrm>
      </p:grpSpPr>
      <p:sp>
        <p:nvSpPr>
          <p:cNvPr id="4" name="Zástupný obsah 3">
            <a:extLst>
              <a:ext uri="{FF2B5EF4-FFF2-40B4-BE49-F238E27FC236}">
                <a16:creationId xmlns:a16="http://schemas.microsoft.com/office/drawing/2014/main" id="{13210DE9-D9AE-884A-BBEA-3C9AD1920E10}"/>
              </a:ext>
            </a:extLst>
          </p:cNvPr>
          <p:cNvSpPr>
            <a:spLocks noGrp="1"/>
          </p:cNvSpPr>
          <p:nvPr>
            <p:ph sz="quarter" idx="14" hasCustomPrompt="1"/>
          </p:nvPr>
        </p:nvSpPr>
        <p:spPr>
          <a:xfrm>
            <a:off x="617538" y="2859781"/>
            <a:ext cx="7902575" cy="1778893"/>
          </a:xfrm>
          <a:prstGeom prst="rect">
            <a:avLst/>
          </a:prstGeom>
        </p:spPr>
        <p:txBody>
          <a:bodyPr/>
          <a:lstStyle>
            <a:lvl1pPr>
              <a:defRPr/>
            </a:lvl1pPr>
          </a:lstStyle>
          <a:p>
            <a:pPr lvl="0"/>
            <a:r>
              <a:rPr lang="cs-CZ" dirty="0" err="1"/>
              <a:t>Click</a:t>
            </a:r>
            <a:r>
              <a:rPr lang="cs-CZ" dirty="0"/>
              <a:t> to insert </a:t>
            </a:r>
            <a:r>
              <a:rPr lang="cs-CZ" dirty="0" err="1"/>
              <a:t>content</a:t>
            </a:r>
            <a:endParaRPr lang="cs-CZ" dirty="0"/>
          </a:p>
        </p:txBody>
      </p:sp>
      <p:sp>
        <p:nvSpPr>
          <p:cNvPr id="2" name="Title Placeholder 1">
            <a:extLst>
              <a:ext uri="{FF2B5EF4-FFF2-40B4-BE49-F238E27FC236}">
                <a16:creationId xmlns:a16="http://schemas.microsoft.com/office/drawing/2014/main" id="{09A85B5E-EAA2-978F-9316-F1BC8DFA5B1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6" name="Zástupný obsah 3">
            <a:extLst>
              <a:ext uri="{FF2B5EF4-FFF2-40B4-BE49-F238E27FC236}">
                <a16:creationId xmlns:a16="http://schemas.microsoft.com/office/drawing/2014/main" id="{7F0AF5C7-21D6-D136-EEEA-F3B375A74552}"/>
              </a:ext>
            </a:extLst>
          </p:cNvPr>
          <p:cNvSpPr>
            <a:spLocks noGrp="1"/>
          </p:cNvSpPr>
          <p:nvPr>
            <p:ph sz="quarter" idx="15" hasCustomPrompt="1"/>
          </p:nvPr>
        </p:nvSpPr>
        <p:spPr>
          <a:xfrm>
            <a:off x="621158" y="1369219"/>
            <a:ext cx="7902575" cy="1381919"/>
          </a:xfrm>
          <a:prstGeom prst="rect">
            <a:avLst/>
          </a:prstGeom>
        </p:spPr>
        <p:txBody>
          <a:bodyPr/>
          <a:lstStyle>
            <a:lvl1pPr>
              <a:defRPr/>
            </a:lvl1pPr>
          </a:lstStyle>
          <a:p>
            <a:pPr lvl="0"/>
            <a:r>
              <a:rPr lang="cs-CZ" dirty="0"/>
              <a:t>Insert text</a:t>
            </a:r>
          </a:p>
        </p:txBody>
      </p:sp>
    </p:spTree>
    <p:extLst>
      <p:ext uri="{BB962C8B-B14F-4D97-AF65-F5344CB8AC3E}">
        <p14:creationId xmlns:p14="http://schemas.microsoft.com/office/powerpoint/2010/main" val="2049927523"/>
      </p:ext>
    </p:extLst>
  </p:cSld>
  <p:clrMapOvr>
    <a:masterClrMapping/>
  </p:clrMapOvr>
  <p:extLst>
    <p:ext uri="{DCECCB84-F9BA-43D5-87BE-67443E8EF086}">
      <p15:sldGuideLst xmlns:p15="http://schemas.microsoft.com/office/powerpoint/2012/main">
        <p15:guide id="1" orient="horz" pos="1801" userDrawn="1">
          <p15:clr>
            <a:srgbClr val="FBAE40"/>
          </p15:clr>
        </p15:guide>
        <p15:guide id="3" orient="horz" pos="173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ředěl kapitoly">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60130376-EB7A-3A58-AFFB-D25218376E9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7800" y="4155926"/>
            <a:ext cx="859697" cy="452006"/>
          </a:xfrm>
          <a:prstGeom prst="rect">
            <a:avLst/>
          </a:prstGeom>
        </p:spPr>
      </p:pic>
      <p:sp>
        <p:nvSpPr>
          <p:cNvPr id="8" name="Nadpis 1">
            <a:extLst>
              <a:ext uri="{FF2B5EF4-FFF2-40B4-BE49-F238E27FC236}">
                <a16:creationId xmlns:a16="http://schemas.microsoft.com/office/drawing/2014/main" id="{04D3D079-17CC-C6DF-1339-BE5A3F7E8306}"/>
              </a:ext>
            </a:extLst>
          </p:cNvPr>
          <p:cNvSpPr>
            <a:spLocks noGrp="1"/>
          </p:cNvSpPr>
          <p:nvPr>
            <p:ph type="ctrTitle" hasCustomPrompt="1"/>
          </p:nvPr>
        </p:nvSpPr>
        <p:spPr>
          <a:xfrm>
            <a:off x="617538" y="260350"/>
            <a:ext cx="5466630" cy="2160000"/>
          </a:xfrm>
        </p:spPr>
        <p:txBody>
          <a:bodyPr lIns="0" tIns="72000" rIns="0" bIns="0" anchor="t" anchorCtr="0">
            <a:noAutofit/>
          </a:bodyPr>
          <a:lstStyle>
            <a:lvl1pPr algn="l">
              <a:lnSpc>
                <a:spcPct val="80000"/>
              </a:lnSpc>
              <a:defRPr sz="3200" b="1">
                <a:solidFill>
                  <a:schemeClr val="bg1"/>
                </a:solidFill>
              </a:defRPr>
            </a:lvl1pPr>
          </a:lstStyle>
          <a:p>
            <a:r>
              <a:rPr lang="cs-CZ" noProof="0" dirty="0" err="1"/>
              <a:t>Forepart</a:t>
            </a:r>
            <a:r>
              <a:rPr lang="cs-CZ" noProof="0" dirty="0"/>
              <a:t>/New </a:t>
            </a:r>
            <a:r>
              <a:rPr lang="cs-CZ" noProof="0" dirty="0" err="1"/>
              <a:t>Chapter</a:t>
            </a:r>
            <a:endParaRPr lang="en-US" noProof="0" dirty="0"/>
          </a:p>
        </p:txBody>
      </p:sp>
    </p:spTree>
    <p:extLst>
      <p:ext uri="{BB962C8B-B14F-4D97-AF65-F5344CB8AC3E}">
        <p14:creationId xmlns:p14="http://schemas.microsoft.com/office/powerpoint/2010/main" val="2921694780"/>
      </p:ext>
    </p:extLst>
  </p:cSld>
  <p:clrMapOvr>
    <a:masterClrMapping/>
  </p:clrMapOvr>
  <p:extLst>
    <p:ext uri="{DCECCB84-F9BA-43D5-87BE-67443E8EF086}">
      <p15:sldGuideLst xmlns:p15="http://schemas.microsoft.com/office/powerpoint/2012/main">
        <p15:guide id="1" pos="385" userDrawn="1">
          <p15:clr>
            <a:srgbClr val="FBAE40"/>
          </p15:clr>
        </p15:guide>
        <p15:guide id="2" orient="horz" pos="2903" userDrawn="1">
          <p15:clr>
            <a:srgbClr val="FBAE40"/>
          </p15:clr>
        </p15:guide>
        <p15:guide id="3" orient="horz" pos="159" userDrawn="1">
          <p15:clr>
            <a:srgbClr val="FBAE40"/>
          </p15:clr>
        </p15:guide>
        <p15:guide id="4" pos="53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ávěrečný snímek">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E4FC6C1B-60E3-3959-41E4-0AAD8E0FBE4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7800" y="4162152"/>
            <a:ext cx="847856" cy="445780"/>
          </a:xfrm>
          <a:prstGeom prst="rect">
            <a:avLst/>
          </a:prstGeom>
        </p:spPr>
      </p:pic>
      <p:sp>
        <p:nvSpPr>
          <p:cNvPr id="4" name="Nadpis 1">
            <a:extLst>
              <a:ext uri="{FF2B5EF4-FFF2-40B4-BE49-F238E27FC236}">
                <a16:creationId xmlns:a16="http://schemas.microsoft.com/office/drawing/2014/main" id="{D75E1487-3387-D3CF-E5BE-FFBAA9E100AA}"/>
              </a:ext>
            </a:extLst>
          </p:cNvPr>
          <p:cNvSpPr>
            <a:spLocks noGrp="1"/>
          </p:cNvSpPr>
          <p:nvPr>
            <p:ph type="ctrTitle" hasCustomPrompt="1"/>
          </p:nvPr>
        </p:nvSpPr>
        <p:spPr>
          <a:xfrm>
            <a:off x="4572000" y="267494"/>
            <a:ext cx="3948113" cy="1720800"/>
          </a:xfrm>
        </p:spPr>
        <p:txBody>
          <a:bodyPr lIns="0" tIns="0" rIns="0" anchor="t" anchorCtr="0">
            <a:noAutofit/>
          </a:bodyPr>
          <a:lstStyle>
            <a:lvl1pPr algn="l">
              <a:lnSpc>
                <a:spcPct val="80000"/>
              </a:lnSpc>
              <a:defRPr sz="3200" b="1" baseline="0">
                <a:solidFill>
                  <a:schemeClr val="bg1"/>
                </a:solidFill>
              </a:defRPr>
            </a:lvl1pPr>
          </a:lstStyle>
          <a:p>
            <a:r>
              <a:rPr lang="en-US" noProof="0" dirty="0"/>
              <a:t>Thank you for your attention</a:t>
            </a:r>
          </a:p>
        </p:txBody>
      </p:sp>
      <p:sp>
        <p:nvSpPr>
          <p:cNvPr id="5" name="Podnadpis 2">
            <a:extLst>
              <a:ext uri="{FF2B5EF4-FFF2-40B4-BE49-F238E27FC236}">
                <a16:creationId xmlns:a16="http://schemas.microsoft.com/office/drawing/2014/main" id="{18ADC813-E2FA-3130-8591-EF02DF5D541A}"/>
              </a:ext>
            </a:extLst>
          </p:cNvPr>
          <p:cNvSpPr>
            <a:spLocks noGrp="1"/>
          </p:cNvSpPr>
          <p:nvPr>
            <p:ph type="subTitle" idx="1" hasCustomPrompt="1"/>
          </p:nvPr>
        </p:nvSpPr>
        <p:spPr>
          <a:xfrm>
            <a:off x="4586487" y="3011190"/>
            <a:ext cx="3933626" cy="1648792"/>
          </a:xfrm>
          <a:prstGeom prst="rect">
            <a:avLst/>
          </a:prstGeom>
        </p:spPr>
        <p:txBody>
          <a:bodyPr lIns="0" tIns="0" rIns="0" bIns="0" anchor="b" anchorCtr="0">
            <a:noAutofit/>
          </a:bodyPr>
          <a:lstStyle>
            <a:lvl1pPr marL="0" indent="0" algn="l">
              <a:lnSpc>
                <a:spcPts val="2100"/>
              </a:lnSpc>
              <a:spcBef>
                <a:spcPts val="560"/>
              </a:spcBef>
              <a:spcAft>
                <a:spcPts val="0"/>
              </a:spcAft>
              <a:buNone/>
              <a:defRPr sz="1900" b="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noProof="0" dirty="0" err="1"/>
              <a:t>Presenter</a:t>
            </a:r>
            <a:r>
              <a:rPr lang="cs-CZ" noProof="0" dirty="0"/>
              <a:t> </a:t>
            </a:r>
            <a:r>
              <a:rPr lang="cs-CZ" noProof="0" dirty="0" err="1"/>
              <a:t>contact</a:t>
            </a:r>
            <a:endParaRPr lang="en-US" noProof="0" dirty="0"/>
          </a:p>
        </p:txBody>
      </p:sp>
    </p:spTree>
    <p:extLst>
      <p:ext uri="{BB962C8B-B14F-4D97-AF65-F5344CB8AC3E}">
        <p14:creationId xmlns:p14="http://schemas.microsoft.com/office/powerpoint/2010/main" val="169012604"/>
      </p:ext>
    </p:extLst>
  </p:cSld>
  <p:clrMapOvr>
    <a:masterClrMapping/>
  </p:clrMapOvr>
  <p:extLst>
    <p:ext uri="{DCECCB84-F9BA-43D5-87BE-67443E8EF086}">
      <p15:sldGuideLst xmlns:p15="http://schemas.microsoft.com/office/powerpoint/2012/main">
        <p15:guide id="1" pos="2880" userDrawn="1">
          <p15:clr>
            <a:srgbClr val="FBAE40"/>
          </p15:clr>
        </p15:guide>
        <p15:guide id="2" pos="5376" userDrawn="1">
          <p15:clr>
            <a:srgbClr val="FBAE40"/>
          </p15:clr>
        </p15:guide>
        <p15:guide id="3" orient="horz" pos="2908" userDrawn="1">
          <p15:clr>
            <a:srgbClr val="FBAE40"/>
          </p15:clr>
        </p15:guide>
        <p15:guide id="4" orient="horz" pos="159" userDrawn="1">
          <p15:clr>
            <a:srgbClr val="FBAE40"/>
          </p15:clr>
        </p15:guide>
        <p15:guide id="5" pos="38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Autofit/>
          </a:bodyPr>
          <a:lstStyle/>
          <a:p>
            <a:r>
              <a:rPr lang="en-US" dirty="0"/>
              <a:t>Click to edit the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Autofit/>
          </a:bodyPr>
          <a:lstStyle/>
          <a:p>
            <a:pPr lvl="0"/>
            <a:r>
              <a:rPr lang="en-US" dirty="0"/>
              <a:t>Click to edit the text styles in the template.</a:t>
            </a:r>
            <a:endParaRPr lang="cs-CZ" dirty="0"/>
          </a:p>
        </p:txBody>
      </p:sp>
      <p:sp>
        <p:nvSpPr>
          <p:cNvPr id="8" name="Zástupný symbol pro číslo snímku 5">
            <a:extLst>
              <a:ext uri="{FF2B5EF4-FFF2-40B4-BE49-F238E27FC236}">
                <a16:creationId xmlns:a16="http://schemas.microsoft.com/office/drawing/2014/main" id="{543CE8FC-6D73-13F3-F1FA-E2F2DEE373DC}"/>
              </a:ext>
            </a:extLst>
          </p:cNvPr>
          <p:cNvSpPr txBox="1">
            <a:spLocks/>
          </p:cNvSpPr>
          <p:nvPr userDrawn="1"/>
        </p:nvSpPr>
        <p:spPr>
          <a:xfrm>
            <a:off x="6444208" y="4766469"/>
            <a:ext cx="2057400" cy="27463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E6E2B87-0D50-46BB-BBF7-554743404521}" type="slidenum">
              <a:rPr lang="cs-CZ" sz="600" smtClean="0">
                <a:solidFill>
                  <a:schemeClr val="tx2"/>
                </a:solidFill>
              </a:rPr>
              <a:pPr/>
              <a:t>‹Nº›</a:t>
            </a:fld>
            <a:endParaRPr lang="cs-CZ" sz="600" dirty="0">
              <a:solidFill>
                <a:schemeClr val="tx2"/>
              </a:solidFill>
            </a:endParaRPr>
          </a:p>
        </p:txBody>
      </p:sp>
      <p:sp>
        <p:nvSpPr>
          <p:cNvPr id="9" name="Zástupný symbol pro číslo snímku 5">
            <a:extLst>
              <a:ext uri="{FF2B5EF4-FFF2-40B4-BE49-F238E27FC236}">
                <a16:creationId xmlns:a16="http://schemas.microsoft.com/office/drawing/2014/main" id="{FD699E45-CCF4-FD9F-83F7-C643511A38EF}"/>
              </a:ext>
            </a:extLst>
          </p:cNvPr>
          <p:cNvSpPr txBox="1">
            <a:spLocks/>
          </p:cNvSpPr>
          <p:nvPr userDrawn="1"/>
        </p:nvSpPr>
        <p:spPr>
          <a:xfrm>
            <a:off x="628650" y="4733927"/>
            <a:ext cx="4879454" cy="307180"/>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cs-CZ" sz="800" b="1" dirty="0">
                <a:solidFill>
                  <a:schemeClr val="tx2"/>
                </a:solidFill>
              </a:rPr>
              <a:t>IndiKit</a:t>
            </a:r>
            <a:r>
              <a:rPr lang="en-US" sz="800" b="1" dirty="0">
                <a:solidFill>
                  <a:schemeClr val="tx2"/>
                </a:solidFill>
              </a:rPr>
              <a:t>: Guidance on Humanitarian &amp; Development Indicators </a:t>
            </a:r>
            <a:endParaRPr lang="cs-CZ" sz="600" b="1" dirty="0">
              <a:solidFill>
                <a:schemeClr val="tx2"/>
              </a:solidFill>
            </a:endParaRPr>
          </a:p>
        </p:txBody>
      </p:sp>
      <p:sp>
        <p:nvSpPr>
          <p:cNvPr id="4" name="Obdélník 3">
            <a:extLst>
              <a:ext uri="{FF2B5EF4-FFF2-40B4-BE49-F238E27FC236}">
                <a16:creationId xmlns:a16="http://schemas.microsoft.com/office/drawing/2014/main" id="{2AE02F9C-2B41-2ACE-85AD-2082E2228E84}"/>
              </a:ext>
            </a:extLst>
          </p:cNvPr>
          <p:cNvSpPr/>
          <p:nvPr userDrawn="1"/>
        </p:nvSpPr>
        <p:spPr>
          <a:xfrm>
            <a:off x="9036496" y="0"/>
            <a:ext cx="107504" cy="5143500"/>
          </a:xfrm>
          <a:prstGeom prst="rect">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dirty="0">
              <a:highlight>
                <a:srgbClr val="FFFFFF"/>
              </a:highlight>
            </a:endParaRPr>
          </a:p>
        </p:txBody>
      </p:sp>
    </p:spTree>
    <p:extLst>
      <p:ext uri="{BB962C8B-B14F-4D97-AF65-F5344CB8AC3E}">
        <p14:creationId xmlns:p14="http://schemas.microsoft.com/office/powerpoint/2010/main" val="4161170891"/>
      </p:ext>
    </p:extLst>
  </p:cSld>
  <p:clrMap bg1="lt1" tx1="dk1" bg2="lt2" tx2="dk2" accent1="accent1" accent2="accent2" accent3="accent3" accent4="accent4" accent5="accent5" accent6="accent6" hlink="hlink" folHlink="folHlink"/>
  <p:sldLayoutIdLst>
    <p:sldLayoutId id="2147483770" r:id="rId1"/>
    <p:sldLayoutId id="2147483748" r:id="rId2"/>
    <p:sldLayoutId id="2147483766" r:id="rId3"/>
    <p:sldLayoutId id="2147483768" r:id="rId4"/>
  </p:sldLayoutIdLst>
  <p:hf sldNum="0" hdr="0" dt="0"/>
  <p:txStyles>
    <p:titleStyle>
      <a:lvl1pPr algn="l" defTabSz="685800" rtl="0" eaLnBrk="1" latinLnBrk="0" hangingPunct="1">
        <a:lnSpc>
          <a:spcPct val="80000"/>
        </a:lnSpc>
        <a:spcBef>
          <a:spcPct val="0"/>
        </a:spcBef>
        <a:buNone/>
        <a:defRPr sz="3200" b="1" kern="1200">
          <a:solidFill>
            <a:schemeClr val="tx2"/>
          </a:solidFill>
          <a:latin typeface="+mn-lt"/>
          <a:ea typeface="+mj-ea"/>
          <a:cs typeface="+mj-cs"/>
        </a:defRPr>
      </a:lvl1pPr>
    </p:titleStyle>
    <p:bodyStyle>
      <a:lvl1pPr marL="216000" indent="-216000" algn="l" defTabSz="685800" rtl="0" eaLnBrk="1" latinLnBrk="0" hangingPunct="1">
        <a:lnSpc>
          <a:spcPts val="2100"/>
        </a:lnSpc>
        <a:spcBef>
          <a:spcPts val="560"/>
        </a:spcBef>
        <a:buClr>
          <a:schemeClr val="tx2"/>
        </a:buClr>
        <a:buFont typeface="Arial" panose="020B0604020202020204" pitchFamily="34" charset="0"/>
        <a:buChar char="•"/>
        <a:defRPr sz="19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922" userDrawn="1">
          <p15:clr>
            <a:srgbClr val="F26B43"/>
          </p15:clr>
        </p15:guide>
        <p15:guide id="4" pos="389" userDrawn="1">
          <p15:clr>
            <a:srgbClr val="F26B43"/>
          </p15:clr>
        </p15:guide>
        <p15:guide id="5" pos="5367" userDrawn="1">
          <p15:clr>
            <a:srgbClr val="F26B43"/>
          </p15:clr>
        </p15:guide>
        <p15:guide id="6" orient="horz" pos="1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A2862015-AC9B-C8CB-E594-E77F5ECDBD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the style.</a:t>
            </a:r>
            <a:endParaRPr lang="cs-CZ" dirty="0"/>
          </a:p>
        </p:txBody>
      </p:sp>
      <p:sp>
        <p:nvSpPr>
          <p:cNvPr id="3" name="Zástupný text 2">
            <a:extLst>
              <a:ext uri="{FF2B5EF4-FFF2-40B4-BE49-F238E27FC236}">
                <a16:creationId xmlns:a16="http://schemas.microsoft.com/office/drawing/2014/main" id="{DDDC164B-7365-4968-A5BD-B82D745E6954}"/>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the text styles in the template.</a:t>
            </a:r>
            <a:endParaRPr lang="cs-CZ" dirty="0"/>
          </a:p>
          <a:p>
            <a:pPr lvl="1"/>
            <a:r>
              <a:rPr lang="cs-CZ" dirty="0"/>
              <a:t>Second </a:t>
            </a:r>
            <a:r>
              <a:rPr lang="cs-CZ" dirty="0" err="1"/>
              <a:t>level</a:t>
            </a:r>
            <a:endParaRPr lang="cs-CZ" dirty="0"/>
          </a:p>
          <a:p>
            <a:pPr lvl="2"/>
            <a:r>
              <a:rPr lang="cs-CZ" dirty="0" err="1"/>
              <a:t>Third</a:t>
            </a:r>
            <a:r>
              <a:rPr lang="cs-CZ" dirty="0"/>
              <a:t> </a:t>
            </a:r>
            <a:r>
              <a:rPr lang="cs-CZ" dirty="0" err="1"/>
              <a:t>level</a:t>
            </a:r>
            <a:endParaRPr lang="cs-CZ" dirty="0"/>
          </a:p>
          <a:p>
            <a:pPr lvl="3"/>
            <a:r>
              <a:rPr lang="cs-CZ" dirty="0" err="1"/>
              <a:t>Fourth</a:t>
            </a:r>
            <a:r>
              <a:rPr lang="cs-CZ" dirty="0"/>
              <a:t> </a:t>
            </a:r>
            <a:r>
              <a:rPr lang="cs-CZ" dirty="0" err="1"/>
              <a:t>level</a:t>
            </a:r>
            <a:endParaRPr lang="cs-CZ" dirty="0"/>
          </a:p>
          <a:p>
            <a:pPr lvl="4"/>
            <a:r>
              <a:rPr lang="cs-CZ" dirty="0" err="1"/>
              <a:t>Fifth</a:t>
            </a:r>
            <a:r>
              <a:rPr lang="cs-CZ" dirty="0"/>
              <a:t> </a:t>
            </a:r>
            <a:r>
              <a:rPr lang="cs-CZ" dirty="0" err="1"/>
              <a:t>level</a:t>
            </a:r>
            <a:endParaRPr lang="cs-CZ" dirty="0"/>
          </a:p>
        </p:txBody>
      </p:sp>
    </p:spTree>
    <p:extLst>
      <p:ext uri="{BB962C8B-B14F-4D97-AF65-F5344CB8AC3E}">
        <p14:creationId xmlns:p14="http://schemas.microsoft.com/office/powerpoint/2010/main" val="2007314391"/>
      </p:ext>
    </p:extLst>
  </p:cSld>
  <p:clrMap bg1="lt1" tx1="dk1" bg2="lt2" tx2="dk2" accent1="accent1" accent2="accent2" accent3="accent3" accent4="accent4" accent5="accent5" accent6="accent6" hlink="hlink" folHlink="folHlink"/>
  <p:sldLayoutIdLst>
    <p:sldLayoutId id="2147483771" r:id="rId1"/>
    <p:sldLayoutId id="2147483772" r:id="rId2"/>
  </p:sldLayoutIdLst>
  <p:txStyles>
    <p:titleStyle>
      <a:lvl1pPr algn="l" defTabSz="914400" rtl="0" eaLnBrk="1" latinLnBrk="0" hangingPunct="1">
        <a:lnSpc>
          <a:spcPct val="80000"/>
        </a:lnSpc>
        <a:spcBef>
          <a:spcPct val="0"/>
        </a:spcBef>
        <a:buNone/>
        <a:defRPr sz="3200" b="1" kern="1200">
          <a:solidFill>
            <a:schemeClr val="bg1"/>
          </a:solidFill>
          <a:latin typeface="+mn-lt"/>
          <a:ea typeface="+mj-ea"/>
          <a:cs typeface="+mj-cs"/>
        </a:defRPr>
      </a:lvl1pPr>
    </p:titleStyle>
    <p:bodyStyle>
      <a:lvl1pPr marL="0" indent="0" algn="l" defTabSz="914400" rtl="0" eaLnBrk="1" latinLnBrk="0" hangingPunct="1">
        <a:lnSpc>
          <a:spcPts val="2100"/>
        </a:lnSpc>
        <a:spcBef>
          <a:spcPts val="1000"/>
        </a:spcBef>
        <a:buFontTx/>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indikit.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2E5FFCFF-71BA-1A5C-9281-E380F974F063}"/>
              </a:ext>
            </a:extLst>
          </p:cNvPr>
          <p:cNvSpPr>
            <a:spLocks noGrp="1"/>
          </p:cNvSpPr>
          <p:nvPr>
            <p:ph type="title"/>
          </p:nvPr>
        </p:nvSpPr>
        <p:spPr>
          <a:xfrm>
            <a:off x="4716016" y="706686"/>
            <a:ext cx="4176462" cy="712936"/>
          </a:xfrm>
        </p:spPr>
        <p:txBody>
          <a:bodyPr/>
          <a:lstStyle/>
          <a:p>
            <a:pPr>
              <a:lnSpc>
                <a:spcPct val="90000"/>
              </a:lnSpc>
            </a:pPr>
            <a:r>
              <a:rPr lang="en-GB" sz="3800" dirty="0" err="1"/>
              <a:t>IndiKit</a:t>
            </a:r>
            <a:r>
              <a:rPr lang="en-GB" sz="3800" dirty="0"/>
              <a:t>: </a:t>
            </a:r>
            <a:r>
              <a:rPr lang="en-GB" sz="3800" dirty="0" err="1"/>
              <a:t>Guía</a:t>
            </a:r>
            <a:r>
              <a:rPr lang="en-GB" sz="3800" dirty="0"/>
              <a:t> </a:t>
            </a:r>
            <a:r>
              <a:rPr lang="en-GB" sz="3800" dirty="0" err="1"/>
              <a:t>sobre</a:t>
            </a:r>
            <a:r>
              <a:rPr lang="en-GB" sz="3800" dirty="0"/>
              <a:t> </a:t>
            </a:r>
            <a:r>
              <a:rPr lang="en-GB" sz="3800" dirty="0" err="1"/>
              <a:t>indicadores</a:t>
            </a:r>
            <a:r>
              <a:rPr lang="en-GB" sz="3800" dirty="0"/>
              <a:t> </a:t>
            </a:r>
            <a:r>
              <a:rPr lang="en-GB" sz="3800" dirty="0" err="1"/>
              <a:t>humanitarios</a:t>
            </a:r>
            <a:r>
              <a:rPr lang="en-GB" sz="3800" dirty="0"/>
              <a:t> y de </a:t>
            </a:r>
            <a:r>
              <a:rPr lang="en-GB" sz="3800" dirty="0" err="1"/>
              <a:t>desarrollo</a:t>
            </a:r>
            <a:endParaRPr lang="en-GB" sz="3800" dirty="0"/>
          </a:p>
        </p:txBody>
      </p:sp>
      <p:sp>
        <p:nvSpPr>
          <p:cNvPr id="4" name="Podnadpis 3">
            <a:extLst>
              <a:ext uri="{FF2B5EF4-FFF2-40B4-BE49-F238E27FC236}">
                <a16:creationId xmlns:a16="http://schemas.microsoft.com/office/drawing/2014/main" id="{3AA30422-C520-9148-04CB-4E64243E5740}"/>
              </a:ext>
            </a:extLst>
          </p:cNvPr>
          <p:cNvSpPr>
            <a:spLocks noGrp="1"/>
          </p:cNvSpPr>
          <p:nvPr>
            <p:ph type="subTitle" idx="1"/>
          </p:nvPr>
        </p:nvSpPr>
        <p:spPr>
          <a:xfrm>
            <a:off x="4746275" y="3075806"/>
            <a:ext cx="4397725" cy="288032"/>
          </a:xfrm>
        </p:spPr>
        <p:txBody>
          <a:bodyPr/>
          <a:lstStyle/>
          <a:p>
            <a:r>
              <a:rPr lang="en-US" sz="1600" dirty="0">
                <a:highlight>
                  <a:srgbClr val="00FFFF"/>
                </a:highlight>
              </a:rPr>
              <a:t>FECHA | ORGANIZACIÓN O PERSONA QUE REALIZA LA FORMACIÓN</a:t>
            </a:r>
            <a:endParaRPr lang="cs-CZ" sz="1600" dirty="0">
              <a:highlight>
                <a:srgbClr val="00FFFF"/>
              </a:highlight>
            </a:endParaRPr>
          </a:p>
        </p:txBody>
      </p:sp>
      <p:pic>
        <p:nvPicPr>
          <p:cNvPr id="5" name="Picture 4">
            <a:extLst>
              <a:ext uri="{FF2B5EF4-FFF2-40B4-BE49-F238E27FC236}">
                <a16:creationId xmlns:a16="http://schemas.microsoft.com/office/drawing/2014/main" id="{C3D07699-264C-4FE7-84F9-D09FAFAABD03}"/>
              </a:ext>
            </a:extLst>
          </p:cNvPr>
          <p:cNvPicPr>
            <a:picLocks noChangeAspect="1"/>
          </p:cNvPicPr>
          <p:nvPr/>
        </p:nvPicPr>
        <p:blipFill>
          <a:blip r:embed="rId3"/>
          <a:stretch>
            <a:fillRect/>
          </a:stretch>
        </p:blipFill>
        <p:spPr>
          <a:xfrm>
            <a:off x="333571" y="771550"/>
            <a:ext cx="4063582" cy="3155519"/>
          </a:xfrm>
          <a:prstGeom prst="rect">
            <a:avLst/>
          </a:prstGeom>
        </p:spPr>
      </p:pic>
    </p:spTree>
    <p:extLst>
      <p:ext uri="{BB962C8B-B14F-4D97-AF65-F5344CB8AC3E}">
        <p14:creationId xmlns:p14="http://schemas.microsoft.com/office/powerpoint/2010/main" val="897135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348F4C0-927F-554B-9F71-21481379D11A}"/>
              </a:ext>
            </a:extLst>
          </p:cNvPr>
          <p:cNvSpPr>
            <a:spLocks noGrp="1"/>
          </p:cNvSpPr>
          <p:nvPr>
            <p:ph type="title"/>
          </p:nvPr>
        </p:nvSpPr>
        <p:spPr>
          <a:xfrm>
            <a:off x="628650" y="137418"/>
            <a:ext cx="7886700" cy="994172"/>
          </a:xfrm>
        </p:spPr>
        <p:txBody>
          <a:bodyPr/>
          <a:lstStyle/>
          <a:p>
            <a:pPr>
              <a:lnSpc>
                <a:spcPct val="100000"/>
              </a:lnSpc>
              <a:spcBef>
                <a:spcPts val="0"/>
              </a:spcBef>
              <a:spcAft>
                <a:spcPts val="1800"/>
              </a:spcAft>
            </a:pPr>
            <a:r>
              <a:rPr lang="en-US" dirty="0"/>
              <a:t>PRESENTAMOS INDIKIT</a:t>
            </a:r>
          </a:p>
        </p:txBody>
      </p:sp>
      <p:sp>
        <p:nvSpPr>
          <p:cNvPr id="5" name="Zástupný text 4">
            <a:extLst>
              <a:ext uri="{FF2B5EF4-FFF2-40B4-BE49-F238E27FC236}">
                <a16:creationId xmlns:a16="http://schemas.microsoft.com/office/drawing/2014/main" id="{A0D43213-E130-B71F-32B6-D1D2C2F02205}"/>
              </a:ext>
            </a:extLst>
          </p:cNvPr>
          <p:cNvSpPr>
            <a:spLocks noGrp="1"/>
          </p:cNvSpPr>
          <p:nvPr>
            <p:ph type="body" sz="quarter" idx="4294967295"/>
          </p:nvPr>
        </p:nvSpPr>
        <p:spPr>
          <a:xfrm>
            <a:off x="623403" y="1059582"/>
            <a:ext cx="8191822" cy="3319958"/>
          </a:xfrm>
          <a:prstGeom prst="rect">
            <a:avLst/>
          </a:prstGeom>
        </p:spPr>
        <p:txBody>
          <a:bodyPr>
            <a:noAutofit/>
          </a:bodyPr>
          <a:lstStyle/>
          <a:p>
            <a:pPr>
              <a:lnSpc>
                <a:spcPct val="100000"/>
              </a:lnSpc>
              <a:spcBef>
                <a:spcPts val="0"/>
              </a:spcBef>
              <a:spcAft>
                <a:spcPts val="1100"/>
              </a:spcAft>
            </a:pPr>
            <a:r>
              <a:rPr lang="es-ES" sz="1800" dirty="0">
                <a:hlinkClick r:id="rId3"/>
              </a:rPr>
              <a:t>es.indikit.net</a:t>
            </a:r>
            <a:r>
              <a:rPr lang="es-ES" sz="1800" dirty="0"/>
              <a:t> es la guía en línea más completa sobre el uso de indicadores humanitarios y de </a:t>
            </a:r>
            <a:r>
              <a:rPr lang="es-ES" sz="1800" dirty="0" smtClean="0"/>
              <a:t>desarrollo dividida </a:t>
            </a:r>
            <a:r>
              <a:rPr lang="es-ES" sz="1800" dirty="0"/>
              <a:t>en 24 sectores y temáticas</a:t>
            </a:r>
          </a:p>
          <a:p>
            <a:pPr>
              <a:lnSpc>
                <a:spcPct val="100000"/>
              </a:lnSpc>
              <a:spcBef>
                <a:spcPts val="0"/>
              </a:spcBef>
              <a:spcAft>
                <a:spcPts val="1100"/>
              </a:spcAft>
            </a:pPr>
            <a:r>
              <a:rPr lang="es-ES" sz="1800" dirty="0"/>
              <a:t>Cubre más de 500 de los indicadores más utilizados</a:t>
            </a:r>
            <a:endParaRPr lang="es-ES" sz="1800" dirty="0">
              <a:solidFill>
                <a:prstClr val="black"/>
              </a:solidFill>
            </a:endParaRPr>
          </a:p>
          <a:p>
            <a:pPr>
              <a:lnSpc>
                <a:spcPct val="100000"/>
              </a:lnSpc>
              <a:spcBef>
                <a:spcPts val="0"/>
              </a:spcBef>
              <a:spcAft>
                <a:spcPts val="1100"/>
              </a:spcAft>
            </a:pPr>
            <a:r>
              <a:rPr lang="es-ES" sz="1800" dirty="0"/>
              <a:t>La guía se basa en estándares existentes (Esfera, agencias de la ONU, donantes)</a:t>
            </a:r>
          </a:p>
          <a:p>
            <a:pPr>
              <a:lnSpc>
                <a:spcPct val="100000"/>
              </a:lnSpc>
              <a:spcBef>
                <a:spcPts val="0"/>
              </a:spcBef>
              <a:spcAft>
                <a:spcPts val="1100"/>
              </a:spcAft>
            </a:pPr>
            <a:r>
              <a:rPr lang="es-ES" sz="1800" dirty="0"/>
              <a:t>Tiene como objetivo ahorrar tempo a las trabajadoras y trabajadores humanitarios </a:t>
            </a:r>
            <a:r>
              <a:rPr lang="es-ES" sz="1800" dirty="0" smtClean="0"/>
              <a:t> y de desarrollo y </a:t>
            </a:r>
            <a:r>
              <a:rPr lang="es-ES" sz="1800" dirty="0"/>
              <a:t>contribuir a una mejor calidad de los datos</a:t>
            </a:r>
          </a:p>
          <a:p>
            <a:pPr>
              <a:lnSpc>
                <a:spcPct val="100000"/>
              </a:lnSpc>
              <a:spcBef>
                <a:spcPts val="0"/>
              </a:spcBef>
            </a:pPr>
            <a:r>
              <a:rPr lang="es-ES" sz="1800" dirty="0"/>
              <a:t>Tiene aproximadamente 60.000 usuarios al año, </a:t>
            </a:r>
          </a:p>
          <a:p>
            <a:pPr marL="0" indent="0">
              <a:lnSpc>
                <a:spcPct val="100000"/>
              </a:lnSpc>
              <a:spcBef>
                <a:spcPts val="0"/>
              </a:spcBef>
              <a:spcAft>
                <a:spcPts val="1100"/>
              </a:spcAft>
              <a:buNone/>
            </a:pPr>
            <a:r>
              <a:rPr lang="es-ES" sz="1800" dirty="0"/>
              <a:t>    especialmente de los países del Sur Global</a:t>
            </a:r>
          </a:p>
          <a:p>
            <a:pPr lvl="0">
              <a:lnSpc>
                <a:spcPct val="100000"/>
              </a:lnSpc>
              <a:spcBef>
                <a:spcPts val="0"/>
              </a:spcBef>
              <a:spcAft>
                <a:spcPts val="1100"/>
              </a:spcAft>
              <a:buClr>
                <a:srgbClr val="14418B"/>
              </a:buClr>
            </a:pPr>
            <a:r>
              <a:rPr lang="es-ES" sz="1800" dirty="0">
                <a:solidFill>
                  <a:prstClr val="black"/>
                </a:solidFill>
              </a:rPr>
              <a:t>Desarrollada en 2016 por People in </a:t>
            </a:r>
            <a:r>
              <a:rPr lang="es-ES" sz="1800" dirty="0" err="1">
                <a:solidFill>
                  <a:prstClr val="black"/>
                </a:solidFill>
              </a:rPr>
              <a:t>Need</a:t>
            </a:r>
            <a:endParaRPr lang="es-ES" sz="1800" dirty="0"/>
          </a:p>
          <a:p>
            <a:pPr>
              <a:lnSpc>
                <a:spcPct val="100000"/>
              </a:lnSpc>
              <a:spcBef>
                <a:spcPts val="0"/>
              </a:spcBef>
              <a:spcAft>
                <a:spcPts val="1200"/>
              </a:spcAft>
            </a:pPr>
            <a:r>
              <a:rPr lang="es-ES" sz="1800" dirty="0"/>
              <a:t>Disponible en inglés, español y portugués </a:t>
            </a:r>
          </a:p>
        </p:txBody>
      </p:sp>
      <p:pic>
        <p:nvPicPr>
          <p:cNvPr id="2" name="Picture 1">
            <a:extLst>
              <a:ext uri="{FF2B5EF4-FFF2-40B4-BE49-F238E27FC236}">
                <a16:creationId xmlns:a16="http://schemas.microsoft.com/office/drawing/2014/main" id="{D35D79B3-7A37-4882-9775-7A70EEE49C7E}"/>
              </a:ext>
            </a:extLst>
          </p:cNvPr>
          <p:cNvPicPr>
            <a:picLocks noChangeAspect="1"/>
          </p:cNvPicPr>
          <p:nvPr/>
        </p:nvPicPr>
        <p:blipFill rotWithShape="1">
          <a:blip r:embed="rId4"/>
          <a:srcRect l="13915" t="46781" r="54725" b="21143"/>
          <a:stretch/>
        </p:blipFill>
        <p:spPr>
          <a:xfrm>
            <a:off x="5508104" y="3095535"/>
            <a:ext cx="3344952" cy="1924487"/>
          </a:xfrm>
          <a:prstGeom prst="rect">
            <a:avLst/>
          </a:prstGeom>
        </p:spPr>
      </p:pic>
    </p:spTree>
    <p:extLst>
      <p:ext uri="{BB962C8B-B14F-4D97-AF65-F5344CB8AC3E}">
        <p14:creationId xmlns:p14="http://schemas.microsoft.com/office/powerpoint/2010/main" val="211840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fade">
                                      <p:cBhvr>
                                        <p:cTn id="39" dur="500"/>
                                        <p:tgtEl>
                                          <p:spTgt spid="5">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Effect transition="in" filter="fade">
                                      <p:cBhvr>
                                        <p:cTn id="4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348F4C0-927F-554B-9F71-21481379D11A}"/>
              </a:ext>
            </a:extLst>
          </p:cNvPr>
          <p:cNvSpPr>
            <a:spLocks noGrp="1"/>
          </p:cNvSpPr>
          <p:nvPr>
            <p:ph type="title"/>
          </p:nvPr>
        </p:nvSpPr>
        <p:spPr>
          <a:xfrm>
            <a:off x="628650" y="195486"/>
            <a:ext cx="7886700" cy="994172"/>
          </a:xfrm>
        </p:spPr>
        <p:txBody>
          <a:bodyPr/>
          <a:lstStyle/>
          <a:p>
            <a:pPr algn="l" rtl="0">
              <a:lnSpc>
                <a:spcPct val="100000"/>
              </a:lnSpc>
              <a:spcBef>
                <a:spcPts val="0"/>
              </a:spcBef>
              <a:spcAft>
                <a:spcPts val="1800"/>
              </a:spcAft>
            </a:pPr>
            <a:r>
              <a:rPr lang="en-US" dirty="0"/>
              <a:t>¿QUIÉN PUEDE BENEFICIARSE DE INDIKIT?</a:t>
            </a:r>
          </a:p>
        </p:txBody>
      </p:sp>
      <p:sp>
        <p:nvSpPr>
          <p:cNvPr id="5" name="Zástupný text 4">
            <a:extLst>
              <a:ext uri="{FF2B5EF4-FFF2-40B4-BE49-F238E27FC236}">
                <a16:creationId xmlns:a16="http://schemas.microsoft.com/office/drawing/2014/main" id="{A0D43213-E130-B71F-32B6-D1D2C2F02205}"/>
              </a:ext>
            </a:extLst>
          </p:cNvPr>
          <p:cNvSpPr>
            <a:spLocks noGrp="1"/>
          </p:cNvSpPr>
          <p:nvPr>
            <p:ph type="body" sz="quarter" idx="4294967295"/>
          </p:nvPr>
        </p:nvSpPr>
        <p:spPr>
          <a:xfrm>
            <a:off x="628650" y="1268016"/>
            <a:ext cx="8191822" cy="3319958"/>
          </a:xfrm>
          <a:prstGeom prst="rect">
            <a:avLst/>
          </a:prstGeom>
        </p:spPr>
        <p:txBody>
          <a:bodyPr>
            <a:noAutofit/>
          </a:bodyPr>
          <a:lstStyle/>
          <a:p>
            <a:pPr algn="l" rtl="0">
              <a:lnSpc>
                <a:spcPct val="100000"/>
              </a:lnSpc>
              <a:spcBef>
                <a:spcPts val="0"/>
              </a:spcBef>
              <a:spcAft>
                <a:spcPts val="1200"/>
              </a:spcAft>
            </a:pPr>
            <a:r>
              <a:rPr lang="en-US" sz="1800" dirty="0"/>
              <a:t>Equipos que formulan propuestas</a:t>
            </a:r>
          </a:p>
          <a:p>
            <a:pPr algn="l" rtl="0">
              <a:lnSpc>
                <a:spcPct val="100000"/>
              </a:lnSpc>
              <a:spcBef>
                <a:spcPts val="0"/>
              </a:spcBef>
              <a:spcAft>
                <a:spcPts val="1200"/>
              </a:spcAft>
            </a:pPr>
            <a:r>
              <a:rPr lang="en-US" sz="1800" dirty="0"/>
              <a:t>Equipos que diseñan marcos MEAL</a:t>
            </a:r>
          </a:p>
          <a:p>
            <a:pPr algn="l" rtl="0">
              <a:lnSpc>
                <a:spcPct val="100000"/>
              </a:lnSpc>
              <a:spcBef>
                <a:spcPts val="0"/>
              </a:spcBef>
              <a:spcAft>
                <a:spcPts val="2400"/>
              </a:spcAft>
            </a:pPr>
            <a:r>
              <a:rPr lang="en-US" sz="1800" dirty="0"/>
              <a:t>Equipos que preparan encuestas y analizan datos</a:t>
            </a:r>
          </a:p>
          <a:p>
            <a:pPr algn="l" rtl="0">
              <a:lnSpc>
                <a:spcPct val="100000"/>
              </a:lnSpc>
              <a:spcBef>
                <a:spcPts val="0"/>
              </a:spcBef>
              <a:spcAft>
                <a:spcPts val="2400"/>
              </a:spcAft>
            </a:pPr>
            <a:r>
              <a:rPr lang="en-US" sz="1800" dirty="0"/>
              <a:t>IndiKit es una gran herramienta para el desarrollo de capacidades MEAL de las organizaciones asociadas o socios estratégicos</a:t>
            </a:r>
          </a:p>
        </p:txBody>
      </p:sp>
    </p:spTree>
    <p:extLst>
      <p:ext uri="{BB962C8B-B14F-4D97-AF65-F5344CB8AC3E}">
        <p14:creationId xmlns:p14="http://schemas.microsoft.com/office/powerpoint/2010/main" val="190138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348F4C0-927F-554B-9F71-21481379D11A}"/>
              </a:ext>
            </a:extLst>
          </p:cNvPr>
          <p:cNvSpPr>
            <a:spLocks noGrp="1"/>
          </p:cNvSpPr>
          <p:nvPr>
            <p:ph type="title"/>
          </p:nvPr>
        </p:nvSpPr>
        <p:spPr>
          <a:xfrm>
            <a:off x="628650" y="195486"/>
            <a:ext cx="7886700" cy="994172"/>
          </a:xfrm>
        </p:spPr>
        <p:txBody>
          <a:bodyPr/>
          <a:lstStyle/>
          <a:p>
            <a:pPr>
              <a:lnSpc>
                <a:spcPct val="100000"/>
              </a:lnSpc>
              <a:spcBef>
                <a:spcPts val="0"/>
              </a:spcBef>
              <a:spcAft>
                <a:spcPts val="1800"/>
              </a:spcAft>
            </a:pPr>
            <a:r>
              <a:rPr lang="en-US" dirty="0"/>
              <a:t>¿QUÉ OFRECE INDIKIT?</a:t>
            </a:r>
          </a:p>
        </p:txBody>
      </p:sp>
      <p:sp>
        <p:nvSpPr>
          <p:cNvPr id="5" name="Zástupný text 4">
            <a:extLst>
              <a:ext uri="{FF2B5EF4-FFF2-40B4-BE49-F238E27FC236}">
                <a16:creationId xmlns:a16="http://schemas.microsoft.com/office/drawing/2014/main" id="{A0D43213-E130-B71F-32B6-D1D2C2F02205}"/>
              </a:ext>
            </a:extLst>
          </p:cNvPr>
          <p:cNvSpPr>
            <a:spLocks noGrp="1"/>
          </p:cNvSpPr>
          <p:nvPr>
            <p:ph type="body" sz="quarter" idx="4294967295"/>
          </p:nvPr>
        </p:nvSpPr>
        <p:spPr>
          <a:xfrm>
            <a:off x="628650" y="1203598"/>
            <a:ext cx="8191822" cy="3319958"/>
          </a:xfrm>
          <a:prstGeom prst="rect">
            <a:avLst/>
          </a:prstGeom>
        </p:spPr>
        <p:txBody>
          <a:bodyPr>
            <a:noAutofit/>
          </a:bodyPr>
          <a:lstStyle/>
          <a:p>
            <a:pPr>
              <a:lnSpc>
                <a:spcPct val="100000"/>
              </a:lnSpc>
              <a:spcBef>
                <a:spcPts val="0"/>
              </a:spcBef>
              <a:spcAft>
                <a:spcPts val="1100"/>
              </a:spcAft>
            </a:pPr>
            <a:r>
              <a:rPr lang="en-US" sz="1800" dirty="0" err="1"/>
              <a:t>Explicación</a:t>
            </a:r>
            <a:r>
              <a:rPr lang="en-US" sz="1800" dirty="0"/>
              <a:t> de </a:t>
            </a:r>
            <a:r>
              <a:rPr lang="en-US" sz="1800" dirty="0" err="1"/>
              <a:t>más</a:t>
            </a:r>
            <a:r>
              <a:rPr lang="en-US" sz="1800" dirty="0"/>
              <a:t> de 500 </a:t>
            </a:r>
            <a:r>
              <a:rPr lang="en-US" sz="1800" dirty="0" err="1"/>
              <a:t>indicadores</a:t>
            </a:r>
            <a:endParaRPr lang="en-US" sz="1800" dirty="0"/>
          </a:p>
          <a:p>
            <a:pPr>
              <a:lnSpc>
                <a:spcPct val="100000"/>
              </a:lnSpc>
              <a:spcBef>
                <a:spcPts val="0"/>
              </a:spcBef>
              <a:spcAft>
                <a:spcPts val="1100"/>
              </a:spcAft>
            </a:pPr>
            <a:r>
              <a:rPr lang="en-US" sz="1800" dirty="0" err="1"/>
              <a:t>Orientación</a:t>
            </a:r>
            <a:r>
              <a:rPr lang="en-US" sz="1800" dirty="0"/>
              <a:t> </a:t>
            </a:r>
            <a:r>
              <a:rPr lang="en-US" sz="1800" dirty="0" err="1"/>
              <a:t>sobre</a:t>
            </a:r>
            <a:r>
              <a:rPr lang="en-US" sz="1800" dirty="0"/>
              <a:t> </a:t>
            </a:r>
            <a:r>
              <a:rPr lang="en-US" sz="1800" dirty="0" err="1"/>
              <a:t>cómo</a:t>
            </a:r>
            <a:r>
              <a:rPr lang="en-US" sz="1800" dirty="0"/>
              <a:t> </a:t>
            </a:r>
            <a:r>
              <a:rPr lang="en-US" sz="1800" dirty="0" err="1"/>
              <a:t>recopilar</a:t>
            </a:r>
            <a:r>
              <a:rPr lang="en-US" sz="1800" dirty="0"/>
              <a:t> y </a:t>
            </a:r>
            <a:r>
              <a:rPr lang="en-US" sz="1800" dirty="0" err="1"/>
              <a:t>analizar</a:t>
            </a:r>
            <a:r>
              <a:rPr lang="en-US" sz="1800" dirty="0"/>
              <a:t> los </a:t>
            </a:r>
            <a:r>
              <a:rPr lang="en-US" sz="1800" dirty="0" err="1"/>
              <a:t>datos</a:t>
            </a:r>
            <a:r>
              <a:rPr lang="en-US" sz="1800" dirty="0"/>
              <a:t> </a:t>
            </a:r>
          </a:p>
          <a:p>
            <a:pPr>
              <a:lnSpc>
                <a:spcPct val="100000"/>
              </a:lnSpc>
              <a:spcBef>
                <a:spcPts val="0"/>
              </a:spcBef>
              <a:spcAft>
                <a:spcPts val="1100"/>
              </a:spcAft>
            </a:pPr>
            <a:r>
              <a:rPr lang="en-US" sz="1800" dirty="0" err="1"/>
              <a:t>Información</a:t>
            </a:r>
            <a:r>
              <a:rPr lang="en-US" sz="1800" dirty="0"/>
              <a:t> </a:t>
            </a:r>
            <a:r>
              <a:rPr lang="en-US" sz="1800" dirty="0" err="1"/>
              <a:t>sobre</a:t>
            </a:r>
            <a:r>
              <a:rPr lang="en-US" sz="1800" dirty="0"/>
              <a:t> </a:t>
            </a:r>
            <a:r>
              <a:rPr lang="en-US" sz="1800" dirty="0" err="1"/>
              <a:t>cómo</a:t>
            </a:r>
            <a:r>
              <a:rPr lang="en-US" sz="1800" dirty="0"/>
              <a:t> </a:t>
            </a:r>
            <a:r>
              <a:rPr lang="en-US" sz="1800" dirty="0" err="1"/>
              <a:t>desglosar</a:t>
            </a:r>
            <a:r>
              <a:rPr lang="en-US" sz="1800" dirty="0"/>
              <a:t> los </a:t>
            </a:r>
            <a:r>
              <a:rPr lang="en-US" sz="1800" dirty="0" err="1"/>
              <a:t>datos</a:t>
            </a:r>
            <a:r>
              <a:rPr lang="en-US" sz="1800" dirty="0"/>
              <a:t> </a:t>
            </a:r>
            <a:r>
              <a:rPr lang="en-US" sz="1800" dirty="0" err="1"/>
              <a:t>recopilados</a:t>
            </a:r>
            <a:endParaRPr lang="en-US" sz="1800" dirty="0"/>
          </a:p>
          <a:p>
            <a:pPr>
              <a:lnSpc>
                <a:spcPct val="100000"/>
              </a:lnSpc>
              <a:spcBef>
                <a:spcPts val="0"/>
              </a:spcBef>
              <a:spcAft>
                <a:spcPts val="1100"/>
              </a:spcAft>
            </a:pPr>
            <a:r>
              <a:rPr lang="en-US" sz="1800" dirty="0" err="1"/>
              <a:t>Consejos</a:t>
            </a:r>
            <a:r>
              <a:rPr lang="en-US" sz="1800" dirty="0"/>
              <a:t> </a:t>
            </a:r>
            <a:r>
              <a:rPr lang="en-US" sz="1800" dirty="0" err="1"/>
              <a:t>prácticos</a:t>
            </a:r>
            <a:r>
              <a:rPr lang="en-US" sz="1800" dirty="0"/>
              <a:t> </a:t>
            </a:r>
            <a:r>
              <a:rPr lang="en-US" sz="1800" dirty="0" err="1"/>
              <a:t>sobre</a:t>
            </a:r>
            <a:r>
              <a:rPr lang="en-US" sz="1800" dirty="0"/>
              <a:t> </a:t>
            </a:r>
            <a:r>
              <a:rPr lang="en-US" sz="1800" dirty="0" err="1"/>
              <a:t>qué</a:t>
            </a:r>
            <a:r>
              <a:rPr lang="en-US" sz="1800" dirty="0"/>
              <a:t> </a:t>
            </a:r>
            <a:r>
              <a:rPr lang="en-US" sz="1800" dirty="0" err="1"/>
              <a:t>considerar</a:t>
            </a:r>
            <a:r>
              <a:rPr lang="en-US" sz="1800" dirty="0"/>
              <a:t> / </a:t>
            </a:r>
            <a:r>
              <a:rPr lang="en-US" sz="1800" dirty="0" err="1"/>
              <a:t>tener</a:t>
            </a:r>
            <a:r>
              <a:rPr lang="en-US" sz="1800" dirty="0"/>
              <a:t> en </a:t>
            </a:r>
            <a:r>
              <a:rPr lang="en-US" sz="1800" dirty="0" err="1"/>
              <a:t>cuenta</a:t>
            </a:r>
            <a:r>
              <a:rPr lang="en-US" sz="1800" dirty="0"/>
              <a:t> al </a:t>
            </a:r>
            <a:r>
              <a:rPr lang="en-US" sz="1800" dirty="0" err="1"/>
              <a:t>usar</a:t>
            </a:r>
            <a:r>
              <a:rPr lang="en-US" sz="1800" dirty="0"/>
              <a:t> el </a:t>
            </a:r>
            <a:r>
              <a:rPr lang="en-US" sz="1800" dirty="0" err="1"/>
              <a:t>indicador</a:t>
            </a:r>
            <a:endParaRPr lang="en-US" sz="1800" dirty="0"/>
          </a:p>
          <a:p>
            <a:pPr>
              <a:lnSpc>
                <a:spcPct val="100000"/>
              </a:lnSpc>
              <a:spcBef>
                <a:spcPts val="0"/>
              </a:spcBef>
              <a:spcAft>
                <a:spcPts val="1100"/>
              </a:spcAft>
            </a:pPr>
            <a:r>
              <a:rPr lang="en-US" sz="1800" dirty="0"/>
              <a:t>Enlaces a </a:t>
            </a:r>
            <a:r>
              <a:rPr lang="en-US" sz="1800" dirty="0" err="1"/>
              <a:t>orientación</a:t>
            </a:r>
            <a:r>
              <a:rPr lang="en-US" sz="1800" dirty="0"/>
              <a:t> </a:t>
            </a:r>
            <a:r>
              <a:rPr lang="en-US" sz="1800" dirty="0" err="1"/>
              <a:t>adicional</a:t>
            </a:r>
            <a:endParaRPr lang="en-US" sz="1800" dirty="0"/>
          </a:p>
          <a:p>
            <a:pPr>
              <a:lnSpc>
                <a:spcPct val="100000"/>
              </a:lnSpc>
              <a:spcBef>
                <a:spcPts val="0"/>
              </a:spcBef>
              <a:spcAft>
                <a:spcPts val="1100"/>
              </a:spcAft>
            </a:pPr>
            <a:r>
              <a:rPr lang="en-US" sz="1800" dirty="0" err="1"/>
              <a:t>Guías</a:t>
            </a:r>
            <a:r>
              <a:rPr lang="en-US" sz="1800" dirty="0"/>
              <a:t> </a:t>
            </a:r>
            <a:r>
              <a:rPr lang="en-US" sz="1800" dirty="0" err="1"/>
              <a:t>rápidas</a:t>
            </a:r>
            <a:r>
              <a:rPr lang="en-US" sz="1800" dirty="0"/>
              <a:t> y </a:t>
            </a:r>
            <a:r>
              <a:rPr lang="en-US" sz="1800" dirty="0" err="1"/>
              <a:t>listas</a:t>
            </a:r>
            <a:r>
              <a:rPr lang="en-US" sz="1800" dirty="0"/>
              <a:t> de </a:t>
            </a:r>
            <a:r>
              <a:rPr lang="en-US" sz="1800" dirty="0" err="1"/>
              <a:t>verificación</a:t>
            </a:r>
            <a:r>
              <a:rPr lang="en-US" sz="1800" dirty="0"/>
              <a:t>/control  MEAL en </a:t>
            </a:r>
            <a:r>
              <a:rPr lang="en-US" sz="1800" dirty="0" err="1"/>
              <a:t>varios</a:t>
            </a:r>
            <a:r>
              <a:rPr lang="en-US" sz="1800" dirty="0"/>
              <a:t> </a:t>
            </a:r>
            <a:r>
              <a:rPr lang="en-US" sz="1800" dirty="0" err="1"/>
              <a:t>idiomas</a:t>
            </a:r>
            <a:endParaRPr lang="en-US" sz="1800" dirty="0"/>
          </a:p>
          <a:p>
            <a:pPr>
              <a:lnSpc>
                <a:spcPct val="100000"/>
              </a:lnSpc>
              <a:spcBef>
                <a:spcPts val="0"/>
              </a:spcBef>
              <a:spcAft>
                <a:spcPts val="1100"/>
              </a:spcAft>
            </a:pPr>
            <a:r>
              <a:rPr lang="en-US" sz="1800" dirty="0" err="1"/>
              <a:t>Calculadora</a:t>
            </a:r>
            <a:r>
              <a:rPr lang="en-US" sz="1800" dirty="0"/>
              <a:t> de </a:t>
            </a:r>
            <a:r>
              <a:rPr lang="en-US" sz="1800" dirty="0" err="1"/>
              <a:t>tamaño</a:t>
            </a:r>
            <a:r>
              <a:rPr lang="en-US" sz="1800" dirty="0"/>
              <a:t> de </a:t>
            </a:r>
            <a:r>
              <a:rPr lang="en-US" sz="1800" dirty="0" err="1"/>
              <a:t>muestra</a:t>
            </a:r>
            <a:endParaRPr lang="en-US" sz="1800" dirty="0"/>
          </a:p>
          <a:p>
            <a:pPr>
              <a:lnSpc>
                <a:spcPct val="100000"/>
              </a:lnSpc>
              <a:spcBef>
                <a:spcPts val="0"/>
              </a:spcBef>
              <a:spcAft>
                <a:spcPts val="1200"/>
              </a:spcAft>
            </a:pPr>
            <a:r>
              <a:rPr lang="es-ES" sz="1800" dirty="0"/>
              <a:t>Posibilidad de tener </a:t>
            </a:r>
            <a:r>
              <a:rPr lang="es-ES" sz="1800" b="1" dirty="0"/>
              <a:t>tu propia versión de </a:t>
            </a:r>
            <a:r>
              <a:rPr lang="es-ES" sz="1800" b="1" dirty="0" err="1"/>
              <a:t>IndiKit</a:t>
            </a:r>
            <a:r>
              <a:rPr lang="es-ES" sz="1800" b="1" dirty="0"/>
              <a:t> </a:t>
            </a:r>
            <a:r>
              <a:rPr lang="es-ES" sz="1800" dirty="0"/>
              <a:t>y personalizarla según tus necesidades</a:t>
            </a:r>
            <a:endParaRPr lang="en-US" sz="1800" dirty="0"/>
          </a:p>
        </p:txBody>
      </p:sp>
    </p:spTree>
    <p:extLst>
      <p:ext uri="{BB962C8B-B14F-4D97-AF65-F5344CB8AC3E}">
        <p14:creationId xmlns:p14="http://schemas.microsoft.com/office/powerpoint/2010/main" val="42784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348F4C0-927F-554B-9F71-21481379D11A}"/>
              </a:ext>
            </a:extLst>
          </p:cNvPr>
          <p:cNvSpPr>
            <a:spLocks noGrp="1"/>
          </p:cNvSpPr>
          <p:nvPr>
            <p:ph type="title"/>
          </p:nvPr>
        </p:nvSpPr>
        <p:spPr>
          <a:xfrm>
            <a:off x="628650" y="137418"/>
            <a:ext cx="7886700" cy="994172"/>
          </a:xfrm>
        </p:spPr>
        <p:txBody>
          <a:bodyPr/>
          <a:lstStyle/>
          <a:p>
            <a:pPr>
              <a:lnSpc>
                <a:spcPct val="100000"/>
              </a:lnSpc>
              <a:spcBef>
                <a:spcPts val="0"/>
              </a:spcBef>
              <a:spcAft>
                <a:spcPts val="1800"/>
              </a:spcAft>
            </a:pPr>
            <a:r>
              <a:rPr lang="en-US" dirty="0"/>
              <a:t>PREGUNTAS FRECUENTES</a:t>
            </a:r>
          </a:p>
        </p:txBody>
      </p:sp>
      <p:sp>
        <p:nvSpPr>
          <p:cNvPr id="5" name="Zástupný text 4">
            <a:extLst>
              <a:ext uri="{FF2B5EF4-FFF2-40B4-BE49-F238E27FC236}">
                <a16:creationId xmlns:a16="http://schemas.microsoft.com/office/drawing/2014/main" id="{A0D43213-E130-B71F-32B6-D1D2C2F02205}"/>
              </a:ext>
            </a:extLst>
          </p:cNvPr>
          <p:cNvSpPr>
            <a:spLocks noGrp="1"/>
          </p:cNvSpPr>
          <p:nvPr>
            <p:ph type="body" sz="quarter" idx="4294967295"/>
          </p:nvPr>
        </p:nvSpPr>
        <p:spPr>
          <a:xfrm>
            <a:off x="628650" y="987574"/>
            <a:ext cx="8191822" cy="3463974"/>
          </a:xfrm>
          <a:prstGeom prst="rect">
            <a:avLst/>
          </a:prstGeom>
        </p:spPr>
        <p:txBody>
          <a:bodyPr>
            <a:noAutofit/>
          </a:bodyPr>
          <a:lstStyle/>
          <a:p>
            <a:pPr marL="0" indent="0">
              <a:lnSpc>
                <a:spcPct val="100000"/>
              </a:lnSpc>
              <a:spcBef>
                <a:spcPts val="0"/>
              </a:spcBef>
              <a:spcAft>
                <a:spcPts val="400"/>
              </a:spcAft>
              <a:buNone/>
            </a:pPr>
            <a:r>
              <a:rPr lang="en-US" sz="1600" b="1" dirty="0"/>
              <a:t>¿En </a:t>
            </a:r>
            <a:r>
              <a:rPr lang="en-US" sz="1600" b="1" dirty="0" err="1"/>
              <a:t>qué</a:t>
            </a:r>
            <a:r>
              <a:rPr lang="en-US" sz="1600" b="1" dirty="0"/>
              <a:t> se </a:t>
            </a:r>
            <a:r>
              <a:rPr lang="en-US" sz="1600" b="1" dirty="0" err="1"/>
              <a:t>diferencia</a:t>
            </a:r>
            <a:r>
              <a:rPr lang="en-US" sz="1600" b="1" dirty="0"/>
              <a:t> </a:t>
            </a:r>
            <a:r>
              <a:rPr lang="en-US" sz="1600" b="1" dirty="0" err="1"/>
              <a:t>IndiKit</a:t>
            </a:r>
            <a:r>
              <a:rPr lang="en-US" sz="1600" b="1" dirty="0"/>
              <a:t> de </a:t>
            </a:r>
            <a:r>
              <a:rPr lang="en-US" sz="1600" b="1" dirty="0" err="1"/>
              <a:t>otros</a:t>
            </a:r>
            <a:r>
              <a:rPr lang="en-US" sz="1600" b="1" dirty="0"/>
              <a:t> kits de </a:t>
            </a:r>
            <a:r>
              <a:rPr lang="en-US" sz="1600" b="1" dirty="0" err="1"/>
              <a:t>herramientas</a:t>
            </a:r>
            <a:r>
              <a:rPr lang="en-US" sz="1600" b="1" dirty="0"/>
              <a:t> de </a:t>
            </a:r>
            <a:r>
              <a:rPr lang="en-US" sz="1600" b="1" dirty="0" err="1"/>
              <a:t>indicadores</a:t>
            </a:r>
            <a:r>
              <a:rPr lang="en-US" sz="1600" b="1" dirty="0"/>
              <a:t>?</a:t>
            </a:r>
          </a:p>
          <a:p>
            <a:pPr>
              <a:lnSpc>
                <a:spcPct val="100000"/>
              </a:lnSpc>
              <a:spcBef>
                <a:spcPts val="0"/>
              </a:spcBef>
              <a:spcAft>
                <a:spcPts val="1200"/>
              </a:spcAft>
            </a:pPr>
            <a:r>
              <a:rPr lang="en-US" sz="1600" dirty="0" err="1" smtClean="0"/>
              <a:t>Ofrece</a:t>
            </a:r>
            <a:r>
              <a:rPr lang="en-US" sz="1600" dirty="0" smtClean="0"/>
              <a:t> </a:t>
            </a:r>
            <a:r>
              <a:rPr lang="en-US" sz="1600" dirty="0" err="1" smtClean="0"/>
              <a:t>una</a:t>
            </a:r>
            <a:r>
              <a:rPr lang="en-US" sz="1600" dirty="0" smtClean="0"/>
              <a:t> </a:t>
            </a:r>
            <a:r>
              <a:rPr lang="en-US" sz="1600" dirty="0" err="1" smtClean="0"/>
              <a:t>orientación</a:t>
            </a:r>
            <a:r>
              <a:rPr lang="en-US" sz="1600" dirty="0" smtClean="0"/>
              <a:t> </a:t>
            </a:r>
            <a:r>
              <a:rPr lang="en-US" sz="1600" dirty="0" err="1"/>
              <a:t>muy</a:t>
            </a:r>
            <a:r>
              <a:rPr lang="en-US" sz="1600" dirty="0"/>
              <a:t> </a:t>
            </a:r>
            <a:r>
              <a:rPr lang="en-US" sz="1600" dirty="0" err="1"/>
              <a:t>práctica</a:t>
            </a:r>
            <a:r>
              <a:rPr lang="en-US" sz="1600" dirty="0"/>
              <a:t> </a:t>
            </a:r>
            <a:r>
              <a:rPr lang="en-US" sz="1600" dirty="0" err="1"/>
              <a:t>sobre</a:t>
            </a:r>
            <a:r>
              <a:rPr lang="en-US" sz="1600" dirty="0"/>
              <a:t> </a:t>
            </a:r>
            <a:r>
              <a:rPr lang="en-US" sz="1600" dirty="0" err="1"/>
              <a:t>todos</a:t>
            </a:r>
            <a:r>
              <a:rPr lang="en-US" sz="1600" dirty="0"/>
              <a:t> los </a:t>
            </a:r>
            <a:r>
              <a:rPr lang="en-US" sz="1600" dirty="0" err="1"/>
              <a:t>indicadores</a:t>
            </a:r>
            <a:r>
              <a:rPr lang="en-US" sz="1600" dirty="0"/>
              <a:t>, </a:t>
            </a:r>
            <a:r>
              <a:rPr lang="en-US" sz="1600" dirty="0" err="1"/>
              <a:t>es</a:t>
            </a:r>
            <a:r>
              <a:rPr lang="en-US" sz="1600" dirty="0"/>
              <a:t> </a:t>
            </a:r>
            <a:r>
              <a:rPr lang="en-US" sz="1600" dirty="0" err="1"/>
              <a:t>completa</a:t>
            </a:r>
            <a:r>
              <a:rPr lang="en-US" sz="1600" dirty="0"/>
              <a:t> y </a:t>
            </a:r>
            <a:r>
              <a:rPr lang="en-US" sz="1600" dirty="0" err="1"/>
              <a:t>fácil</a:t>
            </a:r>
            <a:r>
              <a:rPr lang="en-US" sz="1600" dirty="0"/>
              <a:t> de </a:t>
            </a:r>
            <a:r>
              <a:rPr lang="en-US" sz="1600" dirty="0" err="1"/>
              <a:t>usar</a:t>
            </a:r>
            <a:r>
              <a:rPr lang="en-US" sz="1600" dirty="0"/>
              <a:t>.</a:t>
            </a:r>
          </a:p>
          <a:p>
            <a:pPr marL="0" indent="0">
              <a:lnSpc>
                <a:spcPct val="100000"/>
              </a:lnSpc>
              <a:spcBef>
                <a:spcPts val="0"/>
              </a:spcBef>
              <a:spcAft>
                <a:spcPts val="400"/>
              </a:spcAft>
              <a:buNone/>
            </a:pPr>
            <a:r>
              <a:rPr lang="en-US" sz="1600" b="1" dirty="0"/>
              <a:t>¿</a:t>
            </a:r>
            <a:r>
              <a:rPr lang="en-US" sz="1600" b="1" dirty="0" err="1"/>
              <a:t>IndiKit</a:t>
            </a:r>
            <a:r>
              <a:rPr lang="en-US" sz="1600" b="1" dirty="0"/>
              <a:t> </a:t>
            </a:r>
            <a:r>
              <a:rPr lang="en-US" sz="1600" b="1" dirty="0" err="1"/>
              <a:t>incluye</a:t>
            </a:r>
            <a:r>
              <a:rPr lang="en-US" sz="1600" b="1" dirty="0"/>
              <a:t> </a:t>
            </a:r>
            <a:r>
              <a:rPr lang="en-US" sz="1600" b="1" dirty="0" err="1"/>
              <a:t>indicadores</a:t>
            </a:r>
            <a:r>
              <a:rPr lang="en-US" sz="1600" b="1" dirty="0"/>
              <a:t> de </a:t>
            </a:r>
            <a:r>
              <a:rPr lang="en-US" sz="1600" b="1" dirty="0" err="1"/>
              <a:t>donantes</a:t>
            </a:r>
            <a:r>
              <a:rPr lang="en-US" sz="1600" b="1" dirty="0"/>
              <a:t>?</a:t>
            </a:r>
          </a:p>
          <a:p>
            <a:pPr>
              <a:lnSpc>
                <a:spcPct val="100000"/>
              </a:lnSpc>
              <a:spcBef>
                <a:spcPts val="0"/>
              </a:spcBef>
              <a:spcAft>
                <a:spcPts val="400"/>
              </a:spcAft>
            </a:pPr>
            <a:r>
              <a:rPr lang="es-ES" sz="1600" dirty="0"/>
              <a:t>Cada donante utiliza indicadores diferentes, por lo que no sería fácil enumerarlos todos.</a:t>
            </a:r>
          </a:p>
          <a:p>
            <a:pPr>
              <a:lnSpc>
                <a:spcPct val="100000"/>
              </a:lnSpc>
              <a:spcBef>
                <a:spcPts val="0"/>
              </a:spcBef>
              <a:spcAft>
                <a:spcPts val="1200"/>
              </a:spcAft>
            </a:pPr>
            <a:r>
              <a:rPr lang="es-ES" sz="1600" dirty="0"/>
              <a:t>Sin embargo, </a:t>
            </a:r>
            <a:r>
              <a:rPr lang="es-ES" sz="1600" dirty="0" err="1"/>
              <a:t>IndiKit</a:t>
            </a:r>
            <a:r>
              <a:rPr lang="es-ES" sz="1600" dirty="0"/>
              <a:t> ofrece orientación sobre los indicadores más utilizados.</a:t>
            </a:r>
          </a:p>
          <a:p>
            <a:pPr>
              <a:lnSpc>
                <a:spcPct val="100000"/>
              </a:lnSpc>
              <a:spcBef>
                <a:spcPts val="0"/>
              </a:spcBef>
              <a:spcAft>
                <a:spcPts val="400"/>
              </a:spcAft>
            </a:pPr>
            <a:r>
              <a:rPr lang="en-US" sz="1600" b="1" dirty="0"/>
              <a:t>¿</a:t>
            </a:r>
            <a:r>
              <a:rPr lang="en-US" sz="1600" b="1" dirty="0" err="1"/>
              <a:t>Cómo</a:t>
            </a:r>
            <a:r>
              <a:rPr lang="en-US" sz="1600" b="1" dirty="0"/>
              <a:t> se </a:t>
            </a:r>
            <a:r>
              <a:rPr lang="en-US" sz="1600" b="1" dirty="0" err="1"/>
              <a:t>relaciona</a:t>
            </a:r>
            <a:r>
              <a:rPr lang="en-US" sz="1600" b="1" dirty="0"/>
              <a:t> </a:t>
            </a:r>
            <a:r>
              <a:rPr lang="en-US" sz="1600" b="1" dirty="0" err="1"/>
              <a:t>IndiKit</a:t>
            </a:r>
            <a:r>
              <a:rPr lang="en-US" sz="1600" b="1" dirty="0"/>
              <a:t> con los </a:t>
            </a:r>
            <a:r>
              <a:rPr lang="en-US" sz="1600" b="1" dirty="0" err="1"/>
              <a:t>estándares</a:t>
            </a:r>
            <a:r>
              <a:rPr lang="en-US" sz="1600" b="1" dirty="0"/>
              <a:t> </a:t>
            </a:r>
            <a:r>
              <a:rPr lang="en-US" sz="1600" b="1" dirty="0" err="1"/>
              <a:t>humanitarios</a:t>
            </a:r>
            <a:r>
              <a:rPr lang="en-US" sz="1600" b="1" dirty="0"/>
              <a:t> </a:t>
            </a:r>
            <a:r>
              <a:rPr lang="en-US" sz="1600" b="1" dirty="0" err="1"/>
              <a:t>comunes</a:t>
            </a:r>
            <a:r>
              <a:rPr lang="en-US" sz="1600" b="1" dirty="0"/>
              <a:t>?</a:t>
            </a:r>
          </a:p>
          <a:p>
            <a:pPr>
              <a:lnSpc>
                <a:spcPct val="100000"/>
              </a:lnSpc>
              <a:spcBef>
                <a:spcPts val="0"/>
              </a:spcBef>
              <a:spcAft>
                <a:spcPts val="1200"/>
              </a:spcAft>
            </a:pPr>
            <a:r>
              <a:rPr lang="en-US" sz="1600" dirty="0"/>
              <a:t>Los </a:t>
            </a:r>
            <a:r>
              <a:rPr lang="en-US" sz="1600" dirty="0" err="1"/>
              <a:t>indicadores</a:t>
            </a:r>
            <a:r>
              <a:rPr lang="en-US" sz="1600" dirty="0"/>
              <a:t> se </a:t>
            </a:r>
            <a:r>
              <a:rPr lang="en-US" sz="1600" dirty="0" err="1"/>
              <a:t>basan</a:t>
            </a:r>
            <a:r>
              <a:rPr lang="en-US" sz="1600" dirty="0"/>
              <a:t> y </a:t>
            </a:r>
            <a:r>
              <a:rPr lang="en-US" sz="1600" dirty="0" err="1"/>
              <a:t>recomiendan</a:t>
            </a:r>
            <a:r>
              <a:rPr lang="en-US" sz="1600" dirty="0"/>
              <a:t> el </a:t>
            </a:r>
            <a:r>
              <a:rPr lang="en-US" sz="1600" dirty="0" err="1"/>
              <a:t>uso</a:t>
            </a:r>
            <a:r>
              <a:rPr lang="en-US" sz="1600" dirty="0"/>
              <a:t> de </a:t>
            </a:r>
            <a:r>
              <a:rPr lang="en-US" sz="1600" dirty="0" err="1"/>
              <a:t>estándares</a:t>
            </a:r>
            <a:r>
              <a:rPr lang="en-US" sz="1600" dirty="0"/>
              <a:t> </a:t>
            </a:r>
            <a:r>
              <a:rPr lang="en-US" sz="1600" dirty="0" err="1"/>
              <a:t>mínimos</a:t>
            </a:r>
            <a:r>
              <a:rPr lang="en-US" sz="1600" dirty="0"/>
              <a:t> communes.</a:t>
            </a:r>
          </a:p>
          <a:p>
            <a:pPr marL="0" indent="0">
              <a:lnSpc>
                <a:spcPct val="100000"/>
              </a:lnSpc>
              <a:spcBef>
                <a:spcPts val="0"/>
              </a:spcBef>
              <a:spcAft>
                <a:spcPts val="400"/>
              </a:spcAft>
              <a:buNone/>
            </a:pPr>
            <a:r>
              <a:rPr lang="en-US" sz="1600" b="1" dirty="0"/>
              <a:t>¿</a:t>
            </a:r>
            <a:r>
              <a:rPr lang="en-US" sz="1600" b="1" dirty="0" err="1"/>
              <a:t>Cómo</a:t>
            </a:r>
            <a:r>
              <a:rPr lang="en-US" sz="1600" b="1" dirty="0"/>
              <a:t> se </a:t>
            </a:r>
            <a:r>
              <a:rPr lang="en-US" sz="1600" b="1" dirty="0" err="1"/>
              <a:t>desarrolló</a:t>
            </a:r>
            <a:r>
              <a:rPr lang="en-US" sz="1600" b="1" dirty="0"/>
              <a:t> la </a:t>
            </a:r>
            <a:r>
              <a:rPr lang="en-US" sz="1600" b="1" dirty="0" err="1"/>
              <a:t>guía</a:t>
            </a:r>
            <a:r>
              <a:rPr lang="en-US" sz="1600" b="1" dirty="0"/>
              <a:t>?</a:t>
            </a:r>
          </a:p>
          <a:p>
            <a:pPr>
              <a:lnSpc>
                <a:spcPct val="100000"/>
              </a:lnSpc>
              <a:spcBef>
                <a:spcPts val="0"/>
              </a:spcBef>
              <a:spcAft>
                <a:spcPts val="400"/>
              </a:spcAft>
            </a:pPr>
            <a:r>
              <a:rPr lang="es-ES" sz="1600" dirty="0"/>
              <a:t>Siempre que </a:t>
            </a:r>
            <a:r>
              <a:rPr lang="es-ES" sz="1600" dirty="0" smtClean="0"/>
              <a:t>fue posible, se centró</a:t>
            </a:r>
            <a:r>
              <a:rPr lang="es-ES" sz="1600" dirty="0" smtClean="0"/>
              <a:t> </a:t>
            </a:r>
            <a:r>
              <a:rPr lang="es-ES" sz="1600" dirty="0"/>
              <a:t>en las orientaciones oficiales existentes; si no </a:t>
            </a:r>
            <a:r>
              <a:rPr lang="es-ES" sz="1600" dirty="0" smtClean="0"/>
              <a:t>estaban </a:t>
            </a:r>
            <a:r>
              <a:rPr lang="es-ES" sz="1600" dirty="0"/>
              <a:t>disponibles, se </a:t>
            </a:r>
            <a:r>
              <a:rPr lang="es-ES" sz="1600" dirty="0" smtClean="0"/>
              <a:t>basó </a:t>
            </a:r>
            <a:r>
              <a:rPr lang="es-ES" sz="1600" dirty="0"/>
              <a:t>en la experiencia del personal técnico y de MEAL.</a:t>
            </a:r>
          </a:p>
          <a:p>
            <a:pPr>
              <a:lnSpc>
                <a:spcPct val="100000"/>
              </a:lnSpc>
              <a:spcBef>
                <a:spcPts val="0"/>
              </a:spcBef>
              <a:spcAft>
                <a:spcPts val="400"/>
              </a:spcAft>
            </a:pPr>
            <a:r>
              <a:rPr lang="es-ES" sz="1600" dirty="0"/>
              <a:t>Las nuevas orientaciones, así como cualquier cambio, son revisadas y validadas por especialistas temáticos.</a:t>
            </a:r>
            <a:endParaRPr lang="en-US" sz="1600" dirty="0"/>
          </a:p>
        </p:txBody>
      </p:sp>
    </p:spTree>
    <p:extLst>
      <p:ext uri="{BB962C8B-B14F-4D97-AF65-F5344CB8AC3E}">
        <p14:creationId xmlns:p14="http://schemas.microsoft.com/office/powerpoint/2010/main" val="56506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fade">
                                      <p:cBhvr>
                                        <p:cTn id="34" dur="500"/>
                                        <p:tgtEl>
                                          <p:spTgt spid="5">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fade">
                                      <p:cBhvr>
                                        <p:cTn id="39" dur="500"/>
                                        <p:tgtEl>
                                          <p:spTgt spid="5">
                                            <p:txEl>
                                              <p:pRg st="7" end="7"/>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500"/>
                                        <p:tgtEl>
                                          <p:spTgt spid="5">
                                            <p:txEl>
                                              <p:pRg st="8" end="8"/>
                                            </p:txEl>
                                          </p:spTgt>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348F4C0-927F-554B-9F71-21481379D11A}"/>
              </a:ext>
            </a:extLst>
          </p:cNvPr>
          <p:cNvSpPr>
            <a:spLocks noGrp="1"/>
          </p:cNvSpPr>
          <p:nvPr>
            <p:ph type="title"/>
          </p:nvPr>
        </p:nvSpPr>
        <p:spPr>
          <a:xfrm>
            <a:off x="628650" y="137418"/>
            <a:ext cx="7886700" cy="994172"/>
          </a:xfrm>
        </p:spPr>
        <p:txBody>
          <a:bodyPr/>
          <a:lstStyle/>
          <a:p>
            <a:pPr>
              <a:lnSpc>
                <a:spcPct val="100000"/>
              </a:lnSpc>
              <a:spcBef>
                <a:spcPts val="0"/>
              </a:spcBef>
              <a:spcAft>
                <a:spcPts val="1800"/>
              </a:spcAft>
            </a:pPr>
            <a:r>
              <a:rPr lang="en-US" dirty="0"/>
              <a:t>PREGUNTAS FRECUENTES</a:t>
            </a:r>
          </a:p>
        </p:txBody>
      </p:sp>
      <p:sp>
        <p:nvSpPr>
          <p:cNvPr id="5" name="Zástupný text 4">
            <a:extLst>
              <a:ext uri="{FF2B5EF4-FFF2-40B4-BE49-F238E27FC236}">
                <a16:creationId xmlns:a16="http://schemas.microsoft.com/office/drawing/2014/main" id="{A0D43213-E130-B71F-32B6-D1D2C2F02205}"/>
              </a:ext>
            </a:extLst>
          </p:cNvPr>
          <p:cNvSpPr>
            <a:spLocks noGrp="1"/>
          </p:cNvSpPr>
          <p:nvPr>
            <p:ph type="body" sz="quarter" idx="4294967295"/>
          </p:nvPr>
        </p:nvSpPr>
        <p:spPr>
          <a:xfrm>
            <a:off x="657874" y="1051992"/>
            <a:ext cx="4994246" cy="3319958"/>
          </a:xfrm>
          <a:prstGeom prst="rect">
            <a:avLst/>
          </a:prstGeom>
        </p:spPr>
        <p:txBody>
          <a:bodyPr>
            <a:noAutofit/>
          </a:bodyPr>
          <a:lstStyle/>
          <a:p>
            <a:pPr marL="0" indent="0">
              <a:lnSpc>
                <a:spcPct val="97000"/>
              </a:lnSpc>
              <a:spcBef>
                <a:spcPts val="0"/>
              </a:spcBef>
              <a:spcAft>
                <a:spcPts val="300"/>
              </a:spcAft>
              <a:buNone/>
            </a:pPr>
            <a:r>
              <a:rPr lang="en-US" sz="1800" b="1" dirty="0"/>
              <a:t>¿</a:t>
            </a:r>
            <a:r>
              <a:rPr lang="en-US" sz="1800" b="1" dirty="0" err="1"/>
              <a:t>Cómo</a:t>
            </a:r>
            <a:r>
              <a:rPr lang="en-US" sz="1800" b="1" dirty="0"/>
              <a:t> </a:t>
            </a:r>
            <a:r>
              <a:rPr lang="en-US" sz="1800" b="1" dirty="0" err="1"/>
              <a:t>puedo</a:t>
            </a:r>
            <a:r>
              <a:rPr lang="en-US" sz="1800" b="1" dirty="0"/>
              <a:t> </a:t>
            </a:r>
            <a:r>
              <a:rPr lang="en-US" sz="1800" b="1" dirty="0" err="1"/>
              <a:t>apoyar</a:t>
            </a:r>
            <a:r>
              <a:rPr lang="en-US" sz="1800" b="1" dirty="0"/>
              <a:t> a </a:t>
            </a:r>
            <a:r>
              <a:rPr lang="en-US" sz="1800" b="1" dirty="0" err="1"/>
              <a:t>IndiKit</a:t>
            </a:r>
            <a:r>
              <a:rPr lang="en-US" sz="1800" b="1" dirty="0"/>
              <a:t>? </a:t>
            </a:r>
          </a:p>
          <a:p>
            <a:pPr>
              <a:lnSpc>
                <a:spcPct val="97000"/>
              </a:lnSpc>
              <a:spcBef>
                <a:spcPts val="0"/>
              </a:spcBef>
              <a:spcAft>
                <a:spcPts val="600"/>
              </a:spcAft>
            </a:pPr>
            <a:r>
              <a:rPr lang="es-ES" sz="1600" dirty="0"/>
              <a:t>Puede proponer mejoras utilizando los comentarios que aparecen al final de cada indicador</a:t>
            </a:r>
          </a:p>
          <a:p>
            <a:pPr>
              <a:lnSpc>
                <a:spcPct val="97000"/>
              </a:lnSpc>
              <a:spcBef>
                <a:spcPts val="0"/>
              </a:spcBef>
              <a:spcAft>
                <a:spcPts val="300"/>
              </a:spcAft>
            </a:pPr>
            <a:r>
              <a:rPr lang="es-ES" sz="1600" dirty="0"/>
              <a:t>Puede colaborar en su promoción a través de las redes sociales (por ejemplo, </a:t>
            </a:r>
            <a:r>
              <a:rPr lang="es-ES" sz="1600" dirty="0" err="1"/>
              <a:t>Linked</a:t>
            </a:r>
            <a:r>
              <a:rPr lang="cs-CZ" sz="1600" dirty="0"/>
              <a:t>I</a:t>
            </a:r>
            <a:r>
              <a:rPr lang="es-ES" sz="1600" dirty="0"/>
              <a:t>n) y correo electrónico</a:t>
            </a:r>
            <a:endParaRPr lang="en-US" sz="1600" dirty="0"/>
          </a:p>
        </p:txBody>
      </p:sp>
      <p:pic>
        <p:nvPicPr>
          <p:cNvPr id="8" name="Picture 7">
            <a:extLst>
              <a:ext uri="{FF2B5EF4-FFF2-40B4-BE49-F238E27FC236}">
                <a16:creationId xmlns:a16="http://schemas.microsoft.com/office/drawing/2014/main" id="{C7F8A6DE-0269-4C76-9057-5A556E2943E8}"/>
              </a:ext>
            </a:extLst>
          </p:cNvPr>
          <p:cNvPicPr>
            <a:picLocks noChangeAspect="1"/>
          </p:cNvPicPr>
          <p:nvPr/>
        </p:nvPicPr>
        <p:blipFill rotWithShape="1">
          <a:blip r:embed="rId3"/>
          <a:srcRect l="43311" t="33164" r="4714" b="16880"/>
          <a:stretch/>
        </p:blipFill>
        <p:spPr>
          <a:xfrm>
            <a:off x="971600" y="2617812"/>
            <a:ext cx="3507293" cy="1896222"/>
          </a:xfrm>
          <a:prstGeom prst="rect">
            <a:avLst/>
          </a:prstGeom>
          <a:ln>
            <a:solidFill>
              <a:schemeClr val="bg1">
                <a:lumMod val="75000"/>
              </a:schemeClr>
            </a:solidFill>
          </a:ln>
        </p:spPr>
      </p:pic>
      <p:pic>
        <p:nvPicPr>
          <p:cNvPr id="9" name="Picture 8">
            <a:extLst>
              <a:ext uri="{FF2B5EF4-FFF2-40B4-BE49-F238E27FC236}">
                <a16:creationId xmlns:a16="http://schemas.microsoft.com/office/drawing/2014/main" id="{C48FA446-43C8-4DE1-9392-75A31B7FBD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914324"/>
            <a:ext cx="2952328" cy="1545566"/>
          </a:xfrm>
          <a:prstGeom prst="rect">
            <a:avLst/>
          </a:prstGeom>
          <a:ln>
            <a:solidFill>
              <a:schemeClr val="bg1">
                <a:lumMod val="65000"/>
              </a:schemeClr>
            </a:solidFill>
          </a:ln>
        </p:spPr>
      </p:pic>
      <p:pic>
        <p:nvPicPr>
          <p:cNvPr id="13" name="Picture 12">
            <a:extLst>
              <a:ext uri="{FF2B5EF4-FFF2-40B4-BE49-F238E27FC236}">
                <a16:creationId xmlns:a16="http://schemas.microsoft.com/office/drawing/2014/main" id="{713B4C4C-8AF8-4485-B258-941961FAD2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136" y="2571750"/>
            <a:ext cx="3111358" cy="2009770"/>
          </a:xfrm>
          <a:prstGeom prst="rect">
            <a:avLst/>
          </a:prstGeom>
        </p:spPr>
      </p:pic>
    </p:spTree>
    <p:extLst>
      <p:ext uri="{BB962C8B-B14F-4D97-AF65-F5344CB8AC3E}">
        <p14:creationId xmlns:p14="http://schemas.microsoft.com/office/powerpoint/2010/main" val="76932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88205A-3975-AB70-7CC4-0E92639E6974}"/>
              </a:ext>
            </a:extLst>
          </p:cNvPr>
          <p:cNvSpPr>
            <a:spLocks noGrp="1"/>
          </p:cNvSpPr>
          <p:nvPr>
            <p:ph type="ctrTitle"/>
          </p:nvPr>
        </p:nvSpPr>
        <p:spPr>
          <a:xfrm>
            <a:off x="683568" y="627534"/>
            <a:ext cx="6690766" cy="2880320"/>
          </a:xfrm>
        </p:spPr>
        <p:txBody>
          <a:bodyPr/>
          <a:lstStyle/>
          <a:p>
            <a:r>
              <a:rPr lang="en-US" sz="4400" dirty="0" err="1"/>
              <a:t>Echemos</a:t>
            </a:r>
            <a:r>
              <a:rPr lang="en-US" sz="4400" dirty="0"/>
              <a:t> un </a:t>
            </a:r>
            <a:r>
              <a:rPr lang="en-US" sz="4400" dirty="0" err="1"/>
              <a:t>vistazo</a:t>
            </a:r>
            <a:r>
              <a:rPr lang="en-US" sz="4400" dirty="0"/>
              <a:t> </a:t>
            </a:r>
            <a:r>
              <a:rPr lang="en-US" sz="4400" dirty="0" err="1"/>
              <a:t>más</a:t>
            </a:r>
            <a:r>
              <a:rPr lang="en-US" sz="4400" dirty="0"/>
              <a:t> de </a:t>
            </a:r>
            <a:r>
              <a:rPr lang="en-US" sz="4400" dirty="0" err="1"/>
              <a:t>cerca</a:t>
            </a:r>
            <a:r>
              <a:rPr lang="en-US" sz="4400" dirty="0"/>
              <a:t> a lo que </a:t>
            </a:r>
            <a:r>
              <a:rPr lang="en-US" sz="4400" dirty="0" err="1"/>
              <a:t>ofrece</a:t>
            </a:r>
            <a:r>
              <a:rPr lang="en-US" sz="4400" dirty="0"/>
              <a:t> IndiKit</a:t>
            </a:r>
            <a:br>
              <a:rPr lang="en-US" sz="4400" dirty="0"/>
            </a:br>
            <a:r>
              <a:rPr lang="en-US" sz="4400" dirty="0"/>
              <a:t/>
            </a:r>
            <a:br>
              <a:rPr lang="en-US" sz="4400" dirty="0"/>
            </a:br>
            <a:r>
              <a:rPr lang="cs-CZ" sz="4400" dirty="0">
                <a:solidFill>
                  <a:schemeClr val="bg1">
                    <a:lumMod val="75000"/>
                  </a:schemeClr>
                </a:solidFill>
              </a:rPr>
              <a:t>es</a:t>
            </a:r>
            <a:r>
              <a:rPr lang="en-US" sz="4400" dirty="0">
                <a:solidFill>
                  <a:schemeClr val="bg1">
                    <a:lumMod val="75000"/>
                  </a:schemeClr>
                </a:solidFill>
              </a:rPr>
              <a:t>.indikit.net</a:t>
            </a:r>
            <a:endParaRPr lang="cs-CZ" sz="4400" dirty="0">
              <a:solidFill>
                <a:schemeClr val="bg1">
                  <a:lumMod val="75000"/>
                </a:schemeClr>
              </a:solidFill>
            </a:endParaRPr>
          </a:p>
        </p:txBody>
      </p:sp>
    </p:spTree>
    <p:extLst>
      <p:ext uri="{BB962C8B-B14F-4D97-AF65-F5344CB8AC3E}">
        <p14:creationId xmlns:p14="http://schemas.microsoft.com/office/powerpoint/2010/main" val="341420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BA3714-E4C4-D414-1C32-D1DE5C952C13}"/>
              </a:ext>
            </a:extLst>
          </p:cNvPr>
          <p:cNvSpPr>
            <a:spLocks noGrp="1"/>
          </p:cNvSpPr>
          <p:nvPr>
            <p:ph type="ctrTitle"/>
          </p:nvPr>
        </p:nvSpPr>
        <p:spPr>
          <a:xfrm>
            <a:off x="4572000" y="1131590"/>
            <a:ext cx="4104456" cy="1720800"/>
          </a:xfrm>
        </p:spPr>
        <p:txBody>
          <a:bodyPr/>
          <a:lstStyle/>
          <a:p>
            <a:pPr>
              <a:spcAft>
                <a:spcPts val="600"/>
              </a:spcAft>
            </a:pPr>
            <a:r>
              <a:rPr lang="en-US" dirty="0"/>
              <a:t>¿</a:t>
            </a:r>
            <a:r>
              <a:rPr lang="en-US" dirty="0" err="1"/>
              <a:t>Tiene</a:t>
            </a:r>
            <a:r>
              <a:rPr lang="en-US" dirty="0"/>
              <a:t> </a:t>
            </a:r>
            <a:r>
              <a:rPr lang="en-US" dirty="0" err="1"/>
              <a:t>preguntas</a:t>
            </a:r>
            <a:r>
              <a:rPr lang="en-US" dirty="0"/>
              <a:t> o </a:t>
            </a:r>
            <a:r>
              <a:rPr lang="en-US" dirty="0" err="1"/>
              <a:t>necesita</a:t>
            </a:r>
            <a:r>
              <a:rPr lang="en-US" dirty="0"/>
              <a:t> </a:t>
            </a:r>
            <a:r>
              <a:rPr lang="en-US" dirty="0" err="1"/>
              <a:t>apoyo</a:t>
            </a:r>
            <a:r>
              <a:rPr lang="en-US" dirty="0"/>
              <a:t>?</a:t>
            </a:r>
            <a:br>
              <a:rPr lang="en-US" dirty="0"/>
            </a:br>
            <a:r>
              <a:rPr lang="en-US" dirty="0"/>
              <a:t>¡</a:t>
            </a:r>
            <a:r>
              <a:rPr lang="en-US" dirty="0" err="1"/>
              <a:t>Pongase</a:t>
            </a:r>
            <a:r>
              <a:rPr lang="en-US" dirty="0"/>
              <a:t> en </a:t>
            </a:r>
            <a:r>
              <a:rPr lang="en-US" dirty="0" err="1"/>
              <a:t>contacto</a:t>
            </a:r>
            <a:r>
              <a:rPr lang="en-US" dirty="0"/>
              <a:t>!</a:t>
            </a:r>
            <a:endParaRPr lang="cs-CZ" dirty="0"/>
          </a:p>
        </p:txBody>
      </p:sp>
      <p:sp>
        <p:nvSpPr>
          <p:cNvPr id="3" name="Podnadpis 2">
            <a:extLst>
              <a:ext uri="{FF2B5EF4-FFF2-40B4-BE49-F238E27FC236}">
                <a16:creationId xmlns:a16="http://schemas.microsoft.com/office/drawing/2014/main" id="{38DE1380-0805-BC6E-8616-C80D78F94622}"/>
              </a:ext>
            </a:extLst>
          </p:cNvPr>
          <p:cNvSpPr>
            <a:spLocks noGrp="1"/>
          </p:cNvSpPr>
          <p:nvPr>
            <p:ph type="subTitle" idx="1"/>
          </p:nvPr>
        </p:nvSpPr>
        <p:spPr/>
        <p:txBody>
          <a:bodyPr/>
          <a:lstStyle/>
          <a:p>
            <a:pPr>
              <a:spcAft>
                <a:spcPts val="1200"/>
              </a:spcAft>
            </a:pPr>
            <a:r>
              <a:rPr lang="en-US" b="1" dirty="0"/>
              <a:t>Petr Schmied</a:t>
            </a:r>
            <a:endParaRPr lang="cs-CZ" b="1" dirty="0"/>
          </a:p>
          <a:p>
            <a:pPr>
              <a:spcBef>
                <a:spcPts val="0"/>
              </a:spcBef>
              <a:spcAft>
                <a:spcPts val="700"/>
              </a:spcAft>
            </a:pPr>
            <a:r>
              <a:rPr lang="en-US" dirty="0" err="1"/>
              <a:t>Administrador</a:t>
            </a:r>
            <a:r>
              <a:rPr lang="en-US" dirty="0"/>
              <a:t> de </a:t>
            </a:r>
            <a:r>
              <a:rPr lang="en-US" dirty="0" err="1"/>
              <a:t>IndiKit</a:t>
            </a:r>
            <a:r>
              <a:rPr lang="cs-CZ" dirty="0"/>
              <a:t/>
            </a:r>
            <a:br>
              <a:rPr lang="cs-CZ" dirty="0"/>
            </a:br>
            <a:r>
              <a:rPr lang="en-US" dirty="0"/>
              <a:t>petr.schmied</a:t>
            </a:r>
            <a:r>
              <a:rPr lang="cs-CZ" dirty="0"/>
              <a:t>@peopleinneed.net</a:t>
            </a:r>
            <a:br>
              <a:rPr lang="cs-CZ" dirty="0"/>
            </a:br>
            <a:r>
              <a:rPr lang="cs-CZ" dirty="0"/>
              <a:t>es</a:t>
            </a:r>
            <a:r>
              <a:rPr lang="en-US" dirty="0"/>
              <a:t>.indikit</a:t>
            </a:r>
            <a:r>
              <a:rPr lang="cs-CZ" dirty="0"/>
              <a:t>.net</a:t>
            </a:r>
          </a:p>
        </p:txBody>
      </p:sp>
    </p:spTree>
    <p:extLst>
      <p:ext uri="{BB962C8B-B14F-4D97-AF65-F5344CB8AC3E}">
        <p14:creationId xmlns:p14="http://schemas.microsoft.com/office/powerpoint/2010/main" val="1095369824"/>
      </p:ext>
    </p:extLst>
  </p:cSld>
  <p:clrMapOvr>
    <a:masterClrMapping/>
  </p:clrMapOvr>
</p:sld>
</file>

<file path=ppt/theme/theme1.xml><?xml version="1.0" encoding="utf-8"?>
<a:theme xmlns:a="http://schemas.openxmlformats.org/drawingml/2006/main" name="Snímky s texty/obrazy">
  <a:themeElements>
    <a:clrScheme name="PIN Basic Colours POWERPOINT">
      <a:dk1>
        <a:sysClr val="windowText" lastClr="000000"/>
      </a:dk1>
      <a:lt1>
        <a:sysClr val="window" lastClr="FFFFFF"/>
      </a:lt1>
      <a:dk2>
        <a:srgbClr val="14418B"/>
      </a:dk2>
      <a:lt2>
        <a:srgbClr val="E8E9E9"/>
      </a:lt2>
      <a:accent1>
        <a:srgbClr val="14418B"/>
      </a:accent1>
      <a:accent2>
        <a:srgbClr val="EB5A4A"/>
      </a:accent2>
      <a:accent3>
        <a:srgbClr val="F9B000"/>
      </a:accent3>
      <a:accent4>
        <a:srgbClr val="49BDCF"/>
      </a:accent4>
      <a:accent5>
        <a:srgbClr val="43B386"/>
      </a:accent5>
      <a:accent6>
        <a:srgbClr val="E94161"/>
      </a:accent6>
      <a:hlink>
        <a:srgbClr val="14418B"/>
      </a:hlink>
      <a:folHlink>
        <a:srgbClr val="8E8D8D"/>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N-template-POWERPOINT basic EN.potx" id="{5B53625B-C775-46A3-BE5B-558D76BBAA78}" vid="{31624707-BB9C-46F7-BA6E-2FFD2F295DA8}"/>
    </a:ext>
  </a:extLst>
</a:theme>
</file>

<file path=ppt/theme/theme2.xml><?xml version="1.0" encoding="utf-8"?>
<a:theme xmlns:a="http://schemas.openxmlformats.org/drawingml/2006/main" name="Předělové snímky PIN">
  <a:themeElements>
    <a:clrScheme name="PIN Basic Colours POWERPOINT">
      <a:dk1>
        <a:sysClr val="windowText" lastClr="000000"/>
      </a:dk1>
      <a:lt1>
        <a:sysClr val="window" lastClr="FFFFFF"/>
      </a:lt1>
      <a:dk2>
        <a:srgbClr val="14418B"/>
      </a:dk2>
      <a:lt2>
        <a:srgbClr val="E8E9E9"/>
      </a:lt2>
      <a:accent1>
        <a:srgbClr val="14418B"/>
      </a:accent1>
      <a:accent2>
        <a:srgbClr val="EB5A4A"/>
      </a:accent2>
      <a:accent3>
        <a:srgbClr val="F9B000"/>
      </a:accent3>
      <a:accent4>
        <a:srgbClr val="49BDCF"/>
      </a:accent4>
      <a:accent5>
        <a:srgbClr val="43B386"/>
      </a:accent5>
      <a:accent6>
        <a:srgbClr val="E94161"/>
      </a:accent6>
      <a:hlink>
        <a:srgbClr val="14418B"/>
      </a:hlink>
      <a:folHlink>
        <a:srgbClr val="8E8D8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N-template-POWERPOINT basic EN.potx" id="{5B53625B-C775-46A3-BE5B-558D76BBAA78}" vid="{D8934042-627A-4D4D-88B0-396194936E63}"/>
    </a:ext>
  </a:ext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2523480165A77479BBC6290D329B0A1" ma:contentTypeVersion="15" ma:contentTypeDescription="Vytvoří nový dokument" ma:contentTypeScope="" ma:versionID="88d0d05732746ec51f05a1d54b9ff811">
  <xsd:schema xmlns:xsd="http://www.w3.org/2001/XMLSchema" xmlns:xs="http://www.w3.org/2001/XMLSchema" xmlns:p="http://schemas.microsoft.com/office/2006/metadata/properties" xmlns:ns3="26c15f95-3dc8-4db6-9457-cb9a76ae104c" xmlns:ns4="3aab5c5e-626c-4a0f-b283-4f98dab6ae3c" targetNamespace="http://schemas.microsoft.com/office/2006/metadata/properties" ma:root="true" ma:fieldsID="2fd3dfd0634d36038a6eae936e8640cb" ns3:_="" ns4:_="">
    <xsd:import namespace="26c15f95-3dc8-4db6-9457-cb9a76ae104c"/>
    <xsd:import namespace="3aab5c5e-626c-4a0f-b283-4f98dab6ae3c"/>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AutoKeyPoints" minOccurs="0"/>
                <xsd:element ref="ns4:MediaServiceKeyPoints" minOccurs="0"/>
                <xsd:element ref="ns4:MediaLengthInSeconds" minOccurs="0"/>
                <xsd:element ref="ns4:MediaServiceGenerationTime" minOccurs="0"/>
                <xsd:element ref="ns4:MediaServiceEventHashCode"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15f95-3dc8-4db6-9457-cb9a76ae104c" elementFormDefault="qualified">
    <xsd:import namespace="http://schemas.microsoft.com/office/2006/documentManagement/types"/>
    <xsd:import namespace="http://schemas.microsoft.com/office/infopath/2007/PartnerControls"/>
    <xsd:element name="SharedWithDetails" ma:index="8" nillable="true" ma:displayName="Sdílené s podrobnostmi" ma:description="" ma:internalName="SharedWithDetails" ma:readOnly="true">
      <xsd:simpleType>
        <xsd:restriction base="dms:Note">
          <xsd:maxLength value="255"/>
        </xsd:restriction>
      </xsd:simpleType>
    </xsd:element>
    <xsd:element name="SharedWithUsers" ma:index="9"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Hodnota hash upozornění na sdílení"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ab5c5e-626c-4a0f-b283-4f98dab6ae3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6c15f95-3dc8-4db6-9457-cb9a76ae104c">
      <UserInfo>
        <DisplayName>Kocian Tomáš</DisplayName>
        <AccountId>752</AccountId>
        <AccountType/>
      </UserInfo>
      <UserInfo>
        <DisplayName>Guevarra Gilbert</DisplayName>
        <AccountId>22356</AccountId>
        <AccountType/>
      </UserInfo>
      <UserInfo>
        <DisplayName>Ramos Rona Raisa</DisplayName>
        <AccountId>22612</AccountId>
        <AccountType/>
      </UserInfo>
    </SharedWithUsers>
    <_activity xmlns="3aab5c5e-626c-4a0f-b283-4f98dab6ae3c" xsi:nil="true"/>
  </documentManagement>
</p:properties>
</file>

<file path=customXml/itemProps1.xml><?xml version="1.0" encoding="utf-8"?>
<ds:datastoreItem xmlns:ds="http://schemas.openxmlformats.org/officeDocument/2006/customXml" ds:itemID="{1F6D26C0-221B-470F-A71C-1525BDAA0711}">
  <ds:schemaRefs>
    <ds:schemaRef ds:uri="http://schemas.microsoft.com/sharepoint/v3/contenttype/forms"/>
  </ds:schemaRefs>
</ds:datastoreItem>
</file>

<file path=customXml/itemProps2.xml><?xml version="1.0" encoding="utf-8"?>
<ds:datastoreItem xmlns:ds="http://schemas.openxmlformats.org/officeDocument/2006/customXml" ds:itemID="{4B8AE192-CE16-477F-B582-18F19618A7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15f95-3dc8-4db6-9457-cb9a76ae104c"/>
    <ds:schemaRef ds:uri="3aab5c5e-626c-4a0f-b283-4f98dab6ae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6FA1A2-CA24-422B-A677-5C1E827AB95D}">
  <ds:schemaRefs>
    <ds:schemaRef ds:uri="26c15f95-3dc8-4db6-9457-cb9a76ae104c"/>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3aab5c5e-626c-4a0f-b283-4f98dab6ae3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2153</Words>
  <Application>Microsoft Office PowerPoint</Application>
  <PresentationFormat>Presentación en pantalla (16:9)</PresentationFormat>
  <Paragraphs>126</Paragraphs>
  <Slides>8</Slides>
  <Notes>8</Notes>
  <HiddenSlides>0</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8</vt:i4>
      </vt:variant>
    </vt:vector>
  </HeadingPairs>
  <TitlesOfParts>
    <vt:vector size="12" baseType="lpstr">
      <vt:lpstr>Arial</vt:lpstr>
      <vt:lpstr>Calibri</vt:lpstr>
      <vt:lpstr>Snímky s texty/obrazy</vt:lpstr>
      <vt:lpstr>Předělové snímky PIN</vt:lpstr>
      <vt:lpstr>IndiKit: Guía sobre indicadores humanitarios y de desarrollo</vt:lpstr>
      <vt:lpstr>PRESENTAMOS INDIKIT</vt:lpstr>
      <vt:lpstr>¿QUIÉN PUEDE BENEFICIARSE DE INDIKIT?</vt:lpstr>
      <vt:lpstr>¿QUÉ OFRECE INDIKIT?</vt:lpstr>
      <vt:lpstr>PREGUNTAS FRECUENTES</vt:lpstr>
      <vt:lpstr>PREGUNTAS FRECUENTES</vt:lpstr>
      <vt:lpstr>Echemos un vistazo más de cerca a lo que ofrece IndiKit  es.indikit.net</vt:lpstr>
      <vt:lpstr>¿Tiene preguntas o necesita apoyo? ¡Pongase en contacto!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of the presentation</dc:title>
  <dc:creator/>
  <cp:lastModifiedBy/>
  <cp:revision>2</cp:revision>
  <dcterms:created xsi:type="dcterms:W3CDTF">2022-09-10T16:24:39Z</dcterms:created>
  <dcterms:modified xsi:type="dcterms:W3CDTF">2023-08-18T09:51:17Z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0x010100C2523480165A77479BBC6290D329B0A1</vt:lpwstr>
  </property>
</Properties>
</file>